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5"/>
  </p:notesMasterIdLst>
  <p:sldIdLst>
    <p:sldId id="617" r:id="rId2"/>
    <p:sldId id="392" r:id="rId3"/>
    <p:sldId id="393" r:id="rId4"/>
    <p:sldId id="394" r:id="rId5"/>
    <p:sldId id="395" r:id="rId6"/>
    <p:sldId id="289" r:id="rId7"/>
    <p:sldId id="346" r:id="rId8"/>
    <p:sldId id="396" r:id="rId9"/>
    <p:sldId id="348" r:id="rId10"/>
    <p:sldId id="397" r:id="rId11"/>
    <p:sldId id="294" r:id="rId12"/>
    <p:sldId id="398" r:id="rId13"/>
    <p:sldId id="352" r:id="rId14"/>
    <p:sldId id="399" r:id="rId15"/>
    <p:sldId id="353" r:id="rId16"/>
    <p:sldId id="354" r:id="rId17"/>
    <p:sldId id="316" r:id="rId18"/>
    <p:sldId id="356" r:id="rId19"/>
    <p:sldId id="355" r:id="rId20"/>
    <p:sldId id="315" r:id="rId21"/>
    <p:sldId id="400" r:id="rId22"/>
    <p:sldId id="361" r:id="rId23"/>
    <p:sldId id="362" r:id="rId24"/>
    <p:sldId id="363" r:id="rId25"/>
    <p:sldId id="286" r:id="rId26"/>
    <p:sldId id="371" r:id="rId27"/>
    <p:sldId id="369" r:id="rId28"/>
    <p:sldId id="366" r:id="rId29"/>
    <p:sldId id="370" r:id="rId30"/>
    <p:sldId id="381" r:id="rId31"/>
    <p:sldId id="376" r:id="rId32"/>
    <p:sldId id="384" r:id="rId33"/>
    <p:sldId id="383" r:id="rId34"/>
    <p:sldId id="385" r:id="rId35"/>
    <p:sldId id="377" r:id="rId36"/>
    <p:sldId id="378" r:id="rId37"/>
    <p:sldId id="379" r:id="rId38"/>
    <p:sldId id="380" r:id="rId39"/>
    <p:sldId id="386" r:id="rId40"/>
    <p:sldId id="287" r:id="rId41"/>
    <p:sldId id="339" r:id="rId42"/>
    <p:sldId id="310" r:id="rId43"/>
    <p:sldId id="288" r:id="rId44"/>
    <p:sldId id="321" r:id="rId45"/>
    <p:sldId id="340" r:id="rId46"/>
    <p:sldId id="322" r:id="rId47"/>
    <p:sldId id="311" r:id="rId48"/>
    <p:sldId id="345" r:id="rId49"/>
    <p:sldId id="387" r:id="rId50"/>
    <p:sldId id="389" r:id="rId51"/>
    <p:sldId id="391" r:id="rId52"/>
    <p:sldId id="390" r:id="rId53"/>
    <p:sldId id="341" r:id="rId54"/>
    <p:sldId id="342" r:id="rId55"/>
    <p:sldId id="343" r:id="rId56"/>
    <p:sldId id="344" r:id="rId57"/>
    <p:sldId id="292" r:id="rId58"/>
    <p:sldId id="312" r:id="rId59"/>
    <p:sldId id="313" r:id="rId60"/>
    <p:sldId id="318" r:id="rId61"/>
    <p:sldId id="325" r:id="rId62"/>
    <p:sldId id="300" r:id="rId63"/>
    <p:sldId id="326" r:id="rId64"/>
    <p:sldId id="327" r:id="rId65"/>
    <p:sldId id="349" r:id="rId66"/>
    <p:sldId id="302" r:id="rId67"/>
    <p:sldId id="388" r:id="rId68"/>
    <p:sldId id="319" r:id="rId69"/>
    <p:sldId id="347" r:id="rId70"/>
    <p:sldId id="350" r:id="rId71"/>
    <p:sldId id="351" r:id="rId72"/>
    <p:sldId id="307" r:id="rId73"/>
    <p:sldId id="308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o, Wei-Lun" initials="CW" lastIdx="2" clrIdx="0">
    <p:extLst>
      <p:ext uri="{19B8F6BF-5375-455C-9EA6-DF929625EA0E}">
        <p15:presenceInfo xmlns:p15="http://schemas.microsoft.com/office/powerpoint/2012/main" userId="S-1-5-21-2978849671-3447107804-1146194034-25559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/>
    <p:restoredTop sz="97248"/>
  </p:normalViewPr>
  <p:slideViewPr>
    <p:cSldViewPr snapToGrid="0" snapToObjects="1">
      <p:cViewPr varScale="1">
        <p:scale>
          <a:sx n="127" d="100"/>
          <a:sy n="127" d="100"/>
        </p:scale>
        <p:origin x="5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18T23:50:04.322" idx="1">
    <p:pos x="10" y="10"/>
    <p:text>Why not to all nonlinear?</p:text>
    <p:extLst>
      <p:ext uri="{C676402C-5697-4E1C-873F-D02D1690AC5C}">
        <p15:threadingInfo xmlns:p15="http://schemas.microsoft.com/office/powerpoint/2012/main" timeZoneBias="24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FFAB0-D022-EF4D-9E4C-9C49B56DF10F}" type="datetimeFigureOut">
              <a:rPr lang="en-US" smtClean="0"/>
              <a:t>3/18/21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A8D03C-6703-FB49-872C-BF7EB46C2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485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3F7F-A249-F443-B60E-AC4643D570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122363"/>
            <a:ext cx="11350171" cy="1250723"/>
          </a:xfrm>
        </p:spPr>
        <p:txBody>
          <a:bodyPr anchor="b"/>
          <a:lstStyle>
            <a:lvl1pPr algn="ctr">
              <a:defRPr sz="60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&lt;Topic&gt;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2460A7-36E2-254F-A320-97BC77E1CF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200" y="3028724"/>
            <a:ext cx="11350172" cy="59984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CSE 3521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83CFC8-047F-C941-8585-D09B9904EA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0172" y="5522231"/>
            <a:ext cx="3381828" cy="190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91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5A2A7-066E-9046-8121-95F264DCE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254000"/>
            <a:ext cx="11724640" cy="915988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1E8D3-1287-3744-8FAF-4A40CD8A8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724640" cy="45640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BB578A5-C01B-5746-8F37-A8507C26D5D1}"/>
              </a:ext>
            </a:extLst>
          </p:cNvPr>
          <p:cNvCxnSpPr/>
          <p:nvPr userDrawn="1"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856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523303-7D4B-6B4F-B80C-1ED0C4CFC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640" y="1681163"/>
            <a:ext cx="5702935" cy="456555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rgbClr val="C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D4AFBE-D4EB-0E40-8B47-1079AF3A68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4640" y="2505075"/>
            <a:ext cx="5702935" cy="368458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B0DBDC-D697-2741-A295-168C772A4E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6400" y="1681163"/>
            <a:ext cx="5762879" cy="456544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rgbClr val="C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3E66BE-92C4-FC4C-AC21-FE8A32C968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6400" y="2505075"/>
            <a:ext cx="5762880" cy="368458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DC15DA5-5933-2E4C-893D-A908BD329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254000"/>
            <a:ext cx="11724640" cy="915988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5F5A316-8BF4-6148-A76F-D966A9DBE321}"/>
              </a:ext>
            </a:extLst>
          </p:cNvPr>
          <p:cNvCxnSpPr/>
          <p:nvPr userDrawn="1"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0FDD41-D99A-A14A-836E-655A91E30D8C}"/>
              </a:ext>
            </a:extLst>
          </p:cNvPr>
          <p:cNvCxnSpPr>
            <a:cxnSpLocks/>
          </p:cNvCxnSpPr>
          <p:nvPr userDrawn="1"/>
        </p:nvCxnSpPr>
        <p:spPr>
          <a:xfrm>
            <a:off x="6145428" y="1681163"/>
            <a:ext cx="0" cy="4508500"/>
          </a:xfrm>
          <a:prstGeom prst="line">
            <a:avLst/>
          </a:prstGeom>
          <a:ln w="222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A03C1A-2431-1A4A-8332-630616C534BD}"/>
              </a:ext>
            </a:extLst>
          </p:cNvPr>
          <p:cNvCxnSpPr>
            <a:cxnSpLocks/>
          </p:cNvCxnSpPr>
          <p:nvPr userDrawn="1"/>
        </p:nvCxnSpPr>
        <p:spPr>
          <a:xfrm>
            <a:off x="234696" y="2230186"/>
            <a:ext cx="5762879" cy="0"/>
          </a:xfrm>
          <a:prstGeom prst="line">
            <a:avLst/>
          </a:prstGeom>
          <a:ln w="222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3D423DE-EE3D-144E-8305-FAD82E00DC73}"/>
              </a:ext>
            </a:extLst>
          </p:cNvPr>
          <p:cNvCxnSpPr>
            <a:cxnSpLocks/>
          </p:cNvCxnSpPr>
          <p:nvPr userDrawn="1"/>
        </p:nvCxnSpPr>
        <p:spPr>
          <a:xfrm>
            <a:off x="6256401" y="2230186"/>
            <a:ext cx="5762879" cy="0"/>
          </a:xfrm>
          <a:prstGeom prst="line">
            <a:avLst/>
          </a:prstGeom>
          <a:ln w="222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979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84DFD9-2B07-AE4F-9A3C-2EEFC6FB2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254000"/>
            <a:ext cx="11724640" cy="915988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2471FE-D852-2441-85E8-46B1B30A4C7F}"/>
              </a:ext>
            </a:extLst>
          </p:cNvPr>
          <p:cNvCxnSpPr/>
          <p:nvPr userDrawn="1"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183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3F7F-A249-F443-B60E-AC4643D570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122363"/>
            <a:ext cx="11350171" cy="1250723"/>
          </a:xfrm>
        </p:spPr>
        <p:txBody>
          <a:bodyPr anchor="b"/>
          <a:lstStyle>
            <a:lvl1pPr algn="ctr">
              <a:defRPr sz="60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&lt;Topic&gt;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83CFC8-047F-C941-8585-D09B9904EA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0172" y="5522231"/>
            <a:ext cx="3381828" cy="190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57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6F32A6-A96D-DA45-A47A-D02A0A9FC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DD3DD-323F-6F4A-9A75-123C3C9D6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3217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5" r:id="rId4"/>
    <p:sldLayoutId id="2147483657" r:id="rId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Ø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ü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ai.berkeley.edu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481.png"/><Relationship Id="rId4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27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27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comments" Target="../comments/commen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0.png"/><Relationship Id="rId7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1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00.png"/><Relationship Id="rId7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4.png"/><Relationship Id="rId10" Type="http://schemas.openxmlformats.org/officeDocument/2006/relationships/image" Target="../media/image290.png"/><Relationship Id="rId4" Type="http://schemas.openxmlformats.org/officeDocument/2006/relationships/image" Target="../media/image210.png"/><Relationship Id="rId9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3" Type="http://schemas.openxmlformats.org/officeDocument/2006/relationships/image" Target="../media/image531.png"/><Relationship Id="rId7" Type="http://schemas.openxmlformats.org/officeDocument/2006/relationships/image" Target="../media/image3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2.png"/><Relationship Id="rId5" Type="http://schemas.openxmlformats.org/officeDocument/2006/relationships/image" Target="../media/image301.png"/><Relationship Id="rId10" Type="http://schemas.openxmlformats.org/officeDocument/2006/relationships/image" Target="../media/image351.png"/><Relationship Id="rId4" Type="http://schemas.openxmlformats.org/officeDocument/2006/relationships/image" Target="../media/image210.png"/><Relationship Id="rId9" Type="http://schemas.openxmlformats.org/officeDocument/2006/relationships/image" Target="../media/image3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.png"/><Relationship Id="rId3" Type="http://schemas.openxmlformats.org/officeDocument/2006/relationships/image" Target="../media/image411.png"/><Relationship Id="rId7" Type="http://schemas.openxmlformats.org/officeDocument/2006/relationships/image" Target="../media/image451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1.png"/><Relationship Id="rId5" Type="http://schemas.openxmlformats.org/officeDocument/2006/relationships/image" Target="../media/image430.png"/><Relationship Id="rId10" Type="http://schemas.openxmlformats.org/officeDocument/2006/relationships/image" Target="../media/image482.png"/><Relationship Id="rId4" Type="http://schemas.openxmlformats.org/officeDocument/2006/relationships/image" Target="../media/image421.png"/><Relationship Id="rId9" Type="http://schemas.openxmlformats.org/officeDocument/2006/relationships/image" Target="../media/image47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13" Type="http://schemas.openxmlformats.org/officeDocument/2006/relationships/image" Target="../media/image621.png"/><Relationship Id="rId3" Type="http://schemas.openxmlformats.org/officeDocument/2006/relationships/image" Target="../media/image512.png"/><Relationship Id="rId7" Type="http://schemas.openxmlformats.org/officeDocument/2006/relationships/image" Target="../media/image80.jpeg"/><Relationship Id="rId12" Type="http://schemas.openxmlformats.org/officeDocument/2006/relationships/image" Target="../media/image83.jpeg"/><Relationship Id="rId17" Type="http://schemas.openxmlformats.org/officeDocument/2006/relationships/image" Target="../media/image85.jpeg"/><Relationship Id="rId2" Type="http://schemas.openxmlformats.org/officeDocument/2006/relationships/image" Target="../media/image490.png"/><Relationship Id="rId16" Type="http://schemas.openxmlformats.org/officeDocument/2006/relationships/image" Target="../media/image6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2.png"/><Relationship Id="rId11" Type="http://schemas.openxmlformats.org/officeDocument/2006/relationships/image" Target="../media/image601.png"/><Relationship Id="rId5" Type="http://schemas.openxmlformats.org/officeDocument/2006/relationships/image" Target="../media/image79.png"/><Relationship Id="rId15" Type="http://schemas.openxmlformats.org/officeDocument/2006/relationships/image" Target="../media/image84.jpeg"/><Relationship Id="rId10" Type="http://schemas.openxmlformats.org/officeDocument/2006/relationships/image" Target="../media/image82.jpeg"/><Relationship Id="rId4" Type="http://schemas.openxmlformats.org/officeDocument/2006/relationships/image" Target="../media/image521.png"/><Relationship Id="rId9" Type="http://schemas.openxmlformats.org/officeDocument/2006/relationships/image" Target="../media/image581.png"/><Relationship Id="rId14" Type="http://schemas.openxmlformats.org/officeDocument/2006/relationships/image" Target="../media/image6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3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1.png"/><Relationship Id="rId2" Type="http://schemas.openxmlformats.org/officeDocument/2006/relationships/image" Target="../media/image6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7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7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png"/><Relationship Id="rId4" Type="http://schemas.openxmlformats.org/officeDocument/2006/relationships/image" Target="../media/image21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781.png"/><Relationship Id="rId3" Type="http://schemas.openxmlformats.org/officeDocument/2006/relationships/image" Target="../media/image89.png"/><Relationship Id="rId7" Type="http://schemas.openxmlformats.org/officeDocument/2006/relationships/image" Target="../media/image97.png"/><Relationship Id="rId12" Type="http://schemas.openxmlformats.org/officeDocument/2006/relationships/image" Target="../media/image34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0.png"/><Relationship Id="rId11" Type="http://schemas.openxmlformats.org/officeDocument/2006/relationships/image" Target="../media/image330.png"/><Relationship Id="rId5" Type="http://schemas.openxmlformats.org/officeDocument/2006/relationships/image" Target="../media/image2710.png"/><Relationship Id="rId10" Type="http://schemas.openxmlformats.org/officeDocument/2006/relationships/image" Target="../media/image320.png"/><Relationship Id="rId4" Type="http://schemas.openxmlformats.org/officeDocument/2006/relationships/image" Target="../media/image2700.png"/><Relationship Id="rId9" Type="http://schemas.openxmlformats.org/officeDocument/2006/relationships/image" Target="../media/image31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image" Target="../media/image751.png"/><Relationship Id="rId3" Type="http://schemas.openxmlformats.org/officeDocument/2006/relationships/image" Target="../media/image360.png"/><Relationship Id="rId7" Type="http://schemas.openxmlformats.org/officeDocument/2006/relationships/image" Target="../media/image400.png"/><Relationship Id="rId12" Type="http://schemas.openxmlformats.org/officeDocument/2006/relationships/image" Target="../media/image89.png"/><Relationship Id="rId2" Type="http://schemas.openxmlformats.org/officeDocument/2006/relationships/image" Target="../media/image3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440.png"/><Relationship Id="rId5" Type="http://schemas.openxmlformats.org/officeDocument/2006/relationships/image" Target="../media/image380.png"/><Relationship Id="rId10" Type="http://schemas.openxmlformats.org/officeDocument/2006/relationships/image" Target="../media/image790.png"/><Relationship Id="rId4" Type="http://schemas.openxmlformats.org/officeDocument/2006/relationships/image" Target="../media/image370.png"/><Relationship Id="rId9" Type="http://schemas.openxmlformats.org/officeDocument/2006/relationships/image" Target="../media/image4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7" Type="http://schemas.openxmlformats.org/officeDocument/2006/relationships/image" Target="../media/image801.png"/><Relationship Id="rId2" Type="http://schemas.openxmlformats.org/officeDocument/2006/relationships/image" Target="../media/image3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0.png"/><Relationship Id="rId5" Type="http://schemas.openxmlformats.org/officeDocument/2006/relationships/image" Target="../media/image470.png"/><Relationship Id="rId4" Type="http://schemas.openxmlformats.org/officeDocument/2006/relationships/image" Target="../media/image4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7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0.png"/><Relationship Id="rId4" Type="http://schemas.openxmlformats.org/officeDocument/2006/relationships/image" Target="../media/image5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560.png"/><Relationship Id="rId4" Type="http://schemas.openxmlformats.org/officeDocument/2006/relationships/image" Target="../media/image55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1.png"/><Relationship Id="rId3" Type="http://schemas.openxmlformats.org/officeDocument/2006/relationships/image" Target="../media/image570.png"/><Relationship Id="rId7" Type="http://schemas.openxmlformats.org/officeDocument/2006/relationships/image" Target="../media/image580.png"/><Relationship Id="rId2" Type="http://schemas.openxmlformats.org/officeDocument/2006/relationships/image" Target="../media/image3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0.png"/><Relationship Id="rId5" Type="http://schemas.openxmlformats.org/officeDocument/2006/relationships/image" Target="../media/image470.png"/><Relationship Id="rId4" Type="http://schemas.openxmlformats.org/officeDocument/2006/relationships/image" Target="../media/image46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1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0.png"/><Relationship Id="rId4" Type="http://schemas.openxmlformats.org/officeDocument/2006/relationships/image" Target="../media/image89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0.png"/><Relationship Id="rId5" Type="http://schemas.openxmlformats.org/officeDocument/2006/relationships/image" Target="../media/image611.png"/><Relationship Id="rId4" Type="http://schemas.openxmlformats.org/officeDocument/2006/relationships/image" Target="../media/image60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7" Type="http://schemas.openxmlformats.org/officeDocument/2006/relationships/image" Target="../media/image91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5" Type="http://schemas.openxmlformats.org/officeDocument/2006/relationships/image" Target="../media/image610.png"/><Relationship Id="rId4" Type="http://schemas.openxmlformats.org/officeDocument/2006/relationships/image" Target="../media/image90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1.png"/><Relationship Id="rId5" Type="http://schemas.openxmlformats.org/officeDocument/2006/relationships/image" Target="../media/image671.png"/><Relationship Id="rId4" Type="http://schemas.openxmlformats.org/officeDocument/2006/relationships/image" Target="../media/image6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0.png"/><Relationship Id="rId4" Type="http://schemas.openxmlformats.org/officeDocument/2006/relationships/image" Target="../media/image70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1.png"/><Relationship Id="rId2" Type="http://schemas.openxmlformats.org/officeDocument/2006/relationships/image" Target="../media/image92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80.png"/><Relationship Id="rId4" Type="http://schemas.openxmlformats.org/officeDocument/2006/relationships/image" Target="../media/image98.w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8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image" Target="../media/image9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9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860.png"/><Relationship Id="rId7" Type="http://schemas.openxmlformats.org/officeDocument/2006/relationships/image" Target="../media/image90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0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860.png"/><Relationship Id="rId7" Type="http://schemas.openxmlformats.org/officeDocument/2006/relationships/image" Target="../media/image900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0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0.png"/><Relationship Id="rId3" Type="http://schemas.openxmlformats.org/officeDocument/2006/relationships/image" Target="../media/image930.png"/><Relationship Id="rId7" Type="http://schemas.openxmlformats.org/officeDocument/2006/relationships/image" Target="../media/image970.png"/><Relationship Id="rId12" Type="http://schemas.openxmlformats.org/officeDocument/2006/relationships/image" Target="../media/image108.png"/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0.png"/><Relationship Id="rId11" Type="http://schemas.openxmlformats.org/officeDocument/2006/relationships/image" Target="../media/image1010.png"/><Relationship Id="rId5" Type="http://schemas.openxmlformats.org/officeDocument/2006/relationships/image" Target="../media/image950.png"/><Relationship Id="rId10" Type="http://schemas.openxmlformats.org/officeDocument/2006/relationships/image" Target="../media/image1000.png"/><Relationship Id="rId4" Type="http://schemas.openxmlformats.org/officeDocument/2006/relationships/image" Target="../media/image940.png"/><Relationship Id="rId9" Type="http://schemas.openxmlformats.org/officeDocument/2006/relationships/image" Target="../media/image990.png"/><Relationship Id="rId14" Type="http://schemas.openxmlformats.org/officeDocument/2006/relationships/image" Target="../media/image1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image" Target="../media/image102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0.png"/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88843" y="1263375"/>
            <a:ext cx="12192000" cy="14700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CSE 3521: </a:t>
            </a:r>
            <a:br>
              <a:rPr lang="en-US" dirty="0"/>
            </a:br>
            <a:r>
              <a:rPr lang="en-US" dirty="0"/>
              <a:t>Introduction to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2"/>
            <a:ext cx="5867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9" tIns="45719" rIns="91439" bIns="45719">
            <a:spAutoFit/>
          </a:bodyPr>
          <a:lstStyle/>
          <a:p>
            <a:pPr>
              <a:spcBef>
                <a:spcPct val="50000"/>
              </a:spcBef>
            </a:pPr>
            <a:endParaRPr lang="en-US" sz="2400"/>
          </a:p>
        </p:txBody>
      </p:sp>
      <p:pic>
        <p:nvPicPr>
          <p:cNvPr id="26625" name="Picture 1" descr="C:\Temp\ketrina\Lecture1-Introdu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72384" y="2466283"/>
            <a:ext cx="5245344" cy="2342669"/>
          </a:xfrm>
          <a:prstGeom prst="rect">
            <a:avLst/>
          </a:prstGeom>
          <a:noFill/>
        </p:spPr>
      </p:pic>
      <p:sp>
        <p:nvSpPr>
          <p:cNvPr id="6" name="Text Box 8">
            <a:extLst>
              <a:ext uri="{FF2B5EF4-FFF2-40B4-BE49-F238E27FC236}">
                <a16:creationId xmlns:a16="http://schemas.microsoft.com/office/drawing/2014/main" id="{4519C585-32F4-2749-8E97-60A41CDE1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8625" y="6479233"/>
            <a:ext cx="7177570" cy="261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100" dirty="0">
                <a:latin typeface="Calibri"/>
                <a:cs typeface="Calibri"/>
              </a:rPr>
              <a:t>[Many slides are adapted from </a:t>
            </a:r>
            <a:r>
              <a:rPr lang="en-US" sz="1100" dirty="0">
                <a:cs typeface="Calibri"/>
              </a:rPr>
              <a:t>the </a:t>
            </a:r>
            <a:r>
              <a:rPr lang="en-US" sz="1100" dirty="0">
                <a:cs typeface="Calibri"/>
                <a:hlinkClick r:id="rId4"/>
              </a:rPr>
              <a:t>UC Berkeley. </a:t>
            </a:r>
            <a:r>
              <a:rPr lang="en-US" sz="1100" dirty="0">
                <a:latin typeface="Calibri"/>
                <a:cs typeface="Calibri"/>
                <a:hlinkClick r:id="rId4"/>
              </a:rPr>
              <a:t>CS188 Intro to AI</a:t>
            </a:r>
            <a:r>
              <a:rPr lang="en-US" sz="1100" dirty="0">
                <a:latin typeface="Calibri"/>
                <a:cs typeface="Calibri"/>
              </a:rPr>
              <a:t> at UC Berkeley and previous CSE 3521 course at OSU.]</a:t>
            </a:r>
          </a:p>
        </p:txBody>
      </p:sp>
    </p:spTree>
    <p:extLst>
      <p:ext uri="{BB962C8B-B14F-4D97-AF65-F5344CB8AC3E}">
        <p14:creationId xmlns:p14="http://schemas.microsoft.com/office/powerpoint/2010/main" val="260858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1E7E2-2E1E-42B3-9AE3-3A0104761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Minimizing the error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457FC-298E-4756-80B0-D94461A1F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Substitute in data</a:t>
            </a:r>
          </a:p>
          <a:p>
            <a:endParaRPr lang="en-US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F1317089-90F6-4F4B-A40F-F1B308557C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4948" y="1638739"/>
            <a:ext cx="10534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en-US" altLang="en-US" dirty="0"/>
              <a:t>Recall: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AA53D1-215E-4B3E-B8E8-4F813E23B81D}"/>
                  </a:ext>
                </a:extLst>
              </p:cNvPr>
              <p:cNvSpPr txBox="1"/>
              <p:nvPr/>
            </p:nvSpPr>
            <p:spPr>
              <a:xfrm>
                <a:off x="877278" y="2496265"/>
                <a:ext cx="4972195" cy="842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𝐸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𝑤</m:t>
                          </m:r>
                        </m:den>
                      </m:f>
                      <m:r>
                        <a:rPr lang="en-US" sz="2400" i="1">
                          <a:latin typeface="Cambria Math"/>
                        </a:rPr>
                        <m:t>=2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i="1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𝑤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𝑏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AA53D1-215E-4B3E-B8E8-4F813E23B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78" y="2496265"/>
                <a:ext cx="4972195" cy="8422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67F08C-4635-4218-9C03-8699A5952F4B}"/>
                  </a:ext>
                </a:extLst>
              </p:cNvPr>
              <p:cNvSpPr txBox="1"/>
              <p:nvPr/>
            </p:nvSpPr>
            <p:spPr>
              <a:xfrm>
                <a:off x="1292606" y="3227487"/>
                <a:ext cx="90297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∙0+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𝑏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−6</m:t>
                          </m:r>
                        </m:e>
                      </m:d>
                      <m:r>
                        <a:rPr lang="en-US" sz="2400" i="1">
                          <a:latin typeface="Cambria Math"/>
                          <a:ea typeface="Cambria Math"/>
                        </a:rPr>
                        <m:t>∙0+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∙1+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𝑏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−0</m:t>
                          </m:r>
                        </m:e>
                      </m:d>
                      <m:r>
                        <a:rPr lang="en-US" sz="2400" i="1">
                          <a:latin typeface="Cambria Math"/>
                          <a:ea typeface="Cambria Math"/>
                        </a:rPr>
                        <m:t>∙1+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∙2+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𝑏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−0</m:t>
                          </m:r>
                        </m:e>
                      </m:d>
                      <m:r>
                        <a:rPr lang="en-US" sz="2400" i="1">
                          <a:latin typeface="Cambria Math"/>
                          <a:ea typeface="Cambria Math"/>
                        </a:rPr>
                        <m:t>∙2=0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67F08C-4635-4218-9C03-8699A5952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606" y="3227487"/>
                <a:ext cx="902978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19E9E7-17AA-41FA-AD73-D7E45A2A6995}"/>
                  </a:ext>
                </a:extLst>
              </p:cNvPr>
              <p:cNvSpPr txBox="1"/>
              <p:nvPr/>
            </p:nvSpPr>
            <p:spPr>
              <a:xfrm>
                <a:off x="1318006" y="3665478"/>
                <a:ext cx="22865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=5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>
                          <a:latin typeface="Cambria Math"/>
                        </a:rPr>
                        <m:t>+3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19E9E7-17AA-41FA-AD73-D7E45A2A6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006" y="3665478"/>
                <a:ext cx="228658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7A33CF-E8F8-447B-80A2-771770EB2321}"/>
                  </a:ext>
                </a:extLst>
              </p:cNvPr>
              <p:cNvSpPr txBox="1"/>
              <p:nvPr/>
            </p:nvSpPr>
            <p:spPr>
              <a:xfrm>
                <a:off x="925978" y="4522788"/>
                <a:ext cx="4457054" cy="842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𝐸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𝑏</m:t>
                          </m:r>
                        </m:den>
                      </m:f>
                      <m:r>
                        <a:rPr lang="en-US" sz="2400" i="1">
                          <a:latin typeface="Cambria Math"/>
                        </a:rPr>
                        <m:t>=2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i="1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𝑤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𝑏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7A33CF-E8F8-447B-80A2-771770EB2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978" y="4522788"/>
                <a:ext cx="4457054" cy="8422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1914249-AC8A-420F-8249-A7B34D0126F6}"/>
                  </a:ext>
                </a:extLst>
              </p:cNvPr>
              <p:cNvSpPr txBox="1"/>
              <p:nvPr/>
            </p:nvSpPr>
            <p:spPr>
              <a:xfrm>
                <a:off x="1304456" y="5254010"/>
                <a:ext cx="78498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∙0+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𝑏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−6</m:t>
                          </m:r>
                        </m:e>
                      </m:d>
                      <m:r>
                        <a:rPr lang="en-US" sz="2400" i="1">
                          <a:latin typeface="Cambria Math"/>
                          <a:ea typeface="Cambria Math"/>
                        </a:rPr>
                        <m:t>+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∙1+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𝑏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−0</m:t>
                          </m:r>
                        </m:e>
                      </m:d>
                      <m:r>
                        <a:rPr lang="en-US" sz="2400" i="1">
                          <a:latin typeface="Cambria Math"/>
                          <a:ea typeface="Cambria Math"/>
                        </a:rPr>
                        <m:t>+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∙2+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𝑏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−0</m:t>
                          </m:r>
                        </m:e>
                      </m:d>
                      <m:r>
                        <a:rPr lang="en-US" sz="2400" i="1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1914249-AC8A-420F-8249-A7B34D012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456" y="5254010"/>
                <a:ext cx="7849841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7A06E1-2B7C-43F1-9AD7-6EC63771B734}"/>
                  </a:ext>
                </a:extLst>
              </p:cNvPr>
              <p:cNvSpPr txBox="1"/>
              <p:nvPr/>
            </p:nvSpPr>
            <p:spPr>
              <a:xfrm>
                <a:off x="1317544" y="5692001"/>
                <a:ext cx="28225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=3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smtClean="0">
                          <a:latin typeface="Cambria Math"/>
                        </a:rPr>
                        <m:t>+3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latin typeface="Cambria Math"/>
                        </a:rPr>
                        <m:t>−6=0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7A06E1-2B7C-43F1-9AD7-6EC63771B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7544" y="5692001"/>
                <a:ext cx="282256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031534-7DF6-4D84-A349-46A2549C535D}"/>
                  </a:ext>
                </a:extLst>
              </p:cNvPr>
              <p:cNvSpPr txBox="1"/>
              <p:nvPr/>
            </p:nvSpPr>
            <p:spPr>
              <a:xfrm>
                <a:off x="1584703" y="6073001"/>
                <a:ext cx="19718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3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smtClean="0">
                          <a:latin typeface="Cambria Math"/>
                        </a:rPr>
                        <m:t>+3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latin typeface="Cambria Math"/>
                        </a:rPr>
                        <m:t>=6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031534-7DF6-4D84-A349-46A2549C5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703" y="6073001"/>
                <a:ext cx="197188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92F6C9ED-8079-4A16-8301-754EAAACDA7A}"/>
              </a:ext>
            </a:extLst>
          </p:cNvPr>
          <p:cNvGrpSpPr/>
          <p:nvPr/>
        </p:nvGrpSpPr>
        <p:grpSpPr>
          <a:xfrm>
            <a:off x="8249477" y="1707179"/>
            <a:ext cx="2733501" cy="810043"/>
            <a:chOff x="4865844" y="1447800"/>
            <a:chExt cx="2733501" cy="8100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1141045-331D-4AA9-9A5A-C878FD49CE27}"/>
                    </a:ext>
                  </a:extLst>
                </p:cNvPr>
                <p:cNvSpPr txBox="1"/>
                <p:nvPr/>
              </p:nvSpPr>
              <p:spPr>
                <a:xfrm>
                  <a:off x="4865844" y="1796178"/>
                  <a:ext cx="27335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0, 6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 0</m:t>
                            </m:r>
                          </m:e>
                        </m:d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(2, 0)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1141045-331D-4AA9-9A5A-C878FD49CE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5844" y="1796178"/>
                  <a:ext cx="2733501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FAAC57-DAA0-421D-8594-4576C3BB3288}"/>
                </a:ext>
              </a:extLst>
            </p:cNvPr>
            <p:cNvSpPr txBox="1"/>
            <p:nvPr/>
          </p:nvSpPr>
          <p:spPr>
            <a:xfrm>
              <a:off x="5562600" y="1447800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400" dirty="0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E9CEA99-BAFA-418A-A346-0B3AB17A83C7}"/>
              </a:ext>
            </a:extLst>
          </p:cNvPr>
          <p:cNvCxnSpPr>
            <a:cxnSpLocks/>
          </p:cNvCxnSpPr>
          <p:nvPr/>
        </p:nvCxnSpPr>
        <p:spPr bwMode="auto">
          <a:xfrm flipV="1">
            <a:off x="1790346" y="2727471"/>
            <a:ext cx="191592" cy="5000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3D6AB66-2D11-463C-B78F-959AA6DC80FC}"/>
              </a:ext>
            </a:extLst>
          </p:cNvPr>
          <p:cNvSpPr/>
          <p:nvPr/>
        </p:nvSpPr>
        <p:spPr>
          <a:xfrm>
            <a:off x="8249478" y="1580436"/>
            <a:ext cx="2733500" cy="99897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CB1E012-56B9-478A-8CF7-F16183AA983D}"/>
              </a:ext>
            </a:extLst>
          </p:cNvPr>
          <p:cNvCxnSpPr>
            <a:cxnSpLocks/>
          </p:cNvCxnSpPr>
          <p:nvPr/>
        </p:nvCxnSpPr>
        <p:spPr bwMode="auto">
          <a:xfrm flipV="1">
            <a:off x="1850437" y="4710771"/>
            <a:ext cx="191592" cy="5000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48824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Minimizing the error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Solve for model parameters</a:t>
            </a:r>
          </a:p>
        </p:txBody>
      </p:sp>
      <p:sp>
        <p:nvSpPr>
          <p:cNvPr id="25605" name="Line 5"/>
          <p:cNvSpPr>
            <a:spLocks noChangeShapeType="1"/>
          </p:cNvSpPr>
          <p:nvPr/>
        </p:nvSpPr>
        <p:spPr bwMode="auto">
          <a:xfrm>
            <a:off x="5554785" y="2463800"/>
            <a:ext cx="0" cy="228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6" name="Line 6"/>
          <p:cNvSpPr>
            <a:spLocks noChangeShapeType="1"/>
          </p:cNvSpPr>
          <p:nvPr/>
        </p:nvSpPr>
        <p:spPr bwMode="auto">
          <a:xfrm rot="5400000">
            <a:off x="6696991" y="3607594"/>
            <a:ext cx="1588" cy="228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7" name="Line 7"/>
          <p:cNvSpPr>
            <a:spLocks noChangeShapeType="1"/>
          </p:cNvSpPr>
          <p:nvPr/>
        </p:nvSpPr>
        <p:spPr bwMode="auto">
          <a:xfrm>
            <a:off x="5783385" y="46736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8" name="Line 8"/>
          <p:cNvSpPr>
            <a:spLocks noChangeShapeType="1"/>
          </p:cNvSpPr>
          <p:nvPr/>
        </p:nvSpPr>
        <p:spPr bwMode="auto">
          <a:xfrm>
            <a:off x="6011985" y="46736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9" name="Line 9"/>
          <p:cNvSpPr>
            <a:spLocks noChangeShapeType="1"/>
          </p:cNvSpPr>
          <p:nvPr/>
        </p:nvSpPr>
        <p:spPr bwMode="auto">
          <a:xfrm>
            <a:off x="6240585" y="46736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0" name="Line 10"/>
          <p:cNvSpPr>
            <a:spLocks noChangeShapeType="1"/>
          </p:cNvSpPr>
          <p:nvPr/>
        </p:nvSpPr>
        <p:spPr bwMode="auto">
          <a:xfrm>
            <a:off x="6469185" y="46736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1" name="Line 11"/>
          <p:cNvSpPr>
            <a:spLocks noChangeShapeType="1"/>
          </p:cNvSpPr>
          <p:nvPr/>
        </p:nvSpPr>
        <p:spPr bwMode="auto">
          <a:xfrm>
            <a:off x="6697785" y="46736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2" name="Line 12"/>
          <p:cNvSpPr>
            <a:spLocks noChangeShapeType="1"/>
          </p:cNvSpPr>
          <p:nvPr/>
        </p:nvSpPr>
        <p:spPr bwMode="auto">
          <a:xfrm>
            <a:off x="6926385" y="46736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3" name="Line 13"/>
          <p:cNvSpPr>
            <a:spLocks noChangeShapeType="1"/>
          </p:cNvSpPr>
          <p:nvPr/>
        </p:nvSpPr>
        <p:spPr bwMode="auto">
          <a:xfrm>
            <a:off x="7154985" y="46736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4" name="Line 14"/>
          <p:cNvSpPr>
            <a:spLocks noChangeShapeType="1"/>
          </p:cNvSpPr>
          <p:nvPr/>
        </p:nvSpPr>
        <p:spPr bwMode="auto">
          <a:xfrm>
            <a:off x="7383585" y="46736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5" name="Line 15"/>
          <p:cNvSpPr>
            <a:spLocks noChangeShapeType="1"/>
          </p:cNvSpPr>
          <p:nvPr/>
        </p:nvSpPr>
        <p:spPr bwMode="auto">
          <a:xfrm>
            <a:off x="7612185" y="46736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6" name="Line 16"/>
          <p:cNvSpPr>
            <a:spLocks noChangeShapeType="1"/>
          </p:cNvSpPr>
          <p:nvPr/>
        </p:nvSpPr>
        <p:spPr bwMode="auto">
          <a:xfrm rot="-5400000">
            <a:off x="5554785" y="4445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7" name="Line 17"/>
          <p:cNvSpPr>
            <a:spLocks noChangeShapeType="1"/>
          </p:cNvSpPr>
          <p:nvPr/>
        </p:nvSpPr>
        <p:spPr bwMode="auto">
          <a:xfrm rot="-5400000">
            <a:off x="5554785" y="4216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8" name="Line 18"/>
          <p:cNvSpPr>
            <a:spLocks noChangeShapeType="1"/>
          </p:cNvSpPr>
          <p:nvPr/>
        </p:nvSpPr>
        <p:spPr bwMode="auto">
          <a:xfrm rot="-5400000">
            <a:off x="5554785" y="39878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9" name="Line 19"/>
          <p:cNvSpPr>
            <a:spLocks noChangeShapeType="1"/>
          </p:cNvSpPr>
          <p:nvPr/>
        </p:nvSpPr>
        <p:spPr bwMode="auto">
          <a:xfrm rot="-5400000">
            <a:off x="5554785" y="3759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0" name="Line 20"/>
          <p:cNvSpPr>
            <a:spLocks noChangeShapeType="1"/>
          </p:cNvSpPr>
          <p:nvPr/>
        </p:nvSpPr>
        <p:spPr bwMode="auto">
          <a:xfrm rot="-5400000">
            <a:off x="5554785" y="35306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1" name="Line 21"/>
          <p:cNvSpPr>
            <a:spLocks noChangeShapeType="1"/>
          </p:cNvSpPr>
          <p:nvPr/>
        </p:nvSpPr>
        <p:spPr bwMode="auto">
          <a:xfrm rot="-5400000">
            <a:off x="5554785" y="3302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2" name="Line 22"/>
          <p:cNvSpPr>
            <a:spLocks noChangeShapeType="1"/>
          </p:cNvSpPr>
          <p:nvPr/>
        </p:nvSpPr>
        <p:spPr bwMode="auto">
          <a:xfrm rot="-5400000">
            <a:off x="5554785" y="3073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3" name="Line 23"/>
          <p:cNvSpPr>
            <a:spLocks noChangeShapeType="1"/>
          </p:cNvSpPr>
          <p:nvPr/>
        </p:nvSpPr>
        <p:spPr bwMode="auto">
          <a:xfrm rot="-5400000">
            <a:off x="5554785" y="28448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4" name="Line 24"/>
          <p:cNvSpPr>
            <a:spLocks noChangeShapeType="1"/>
          </p:cNvSpPr>
          <p:nvPr/>
        </p:nvSpPr>
        <p:spPr bwMode="auto">
          <a:xfrm rot="-5400000">
            <a:off x="5554785" y="2616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5" name="Oval 25"/>
          <p:cNvSpPr>
            <a:spLocks noChangeAspect="1" noChangeArrowheads="1"/>
          </p:cNvSpPr>
          <p:nvPr/>
        </p:nvSpPr>
        <p:spPr bwMode="auto">
          <a:xfrm>
            <a:off x="5728616" y="4698207"/>
            <a:ext cx="109538" cy="1095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5626" name="Oval 26"/>
          <p:cNvSpPr>
            <a:spLocks noChangeAspect="1" noChangeArrowheads="1"/>
          </p:cNvSpPr>
          <p:nvPr/>
        </p:nvSpPr>
        <p:spPr bwMode="auto">
          <a:xfrm>
            <a:off x="6185816" y="4699000"/>
            <a:ext cx="109538" cy="1095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5627" name="Oval 27"/>
          <p:cNvSpPr>
            <a:spLocks noChangeAspect="1" noChangeArrowheads="1"/>
          </p:cNvSpPr>
          <p:nvPr/>
        </p:nvSpPr>
        <p:spPr bwMode="auto">
          <a:xfrm>
            <a:off x="5497635" y="3321050"/>
            <a:ext cx="109538" cy="1095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5628" name="Line 28"/>
          <p:cNvSpPr>
            <a:spLocks noChangeShapeType="1"/>
          </p:cNvSpPr>
          <p:nvPr/>
        </p:nvSpPr>
        <p:spPr bwMode="auto">
          <a:xfrm>
            <a:off x="5421435" y="3225800"/>
            <a:ext cx="628650" cy="18478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30" name="Rectangle 30"/>
          <p:cNvSpPr>
            <a:spLocks noChangeArrowheads="1"/>
          </p:cNvSpPr>
          <p:nvPr/>
        </p:nvSpPr>
        <p:spPr bwMode="auto">
          <a:xfrm>
            <a:off x="1335210" y="4140200"/>
            <a:ext cx="2133600" cy="137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273585" y="2493721"/>
                <a:ext cx="22340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/>
                        </a:rPr>
                        <m:t>5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800" i="1">
                          <a:latin typeface="Cambria Math"/>
                        </a:rPr>
                        <m:t>+3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585" y="2493721"/>
                <a:ext cx="223407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270652" y="3075113"/>
                <a:ext cx="22820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/>
                        </a:rPr>
                        <m:t>3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800" i="1" smtClean="0">
                          <a:latin typeface="Cambria Math"/>
                        </a:rPr>
                        <m:t>+3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i="1">
                          <a:latin typeface="Cambria Math"/>
                        </a:rPr>
                        <m:t>=6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652" y="3075113"/>
                <a:ext cx="228203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660119" y="4226580"/>
                <a:ext cx="15156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800" i="1">
                          <a:latin typeface="Cambria Math"/>
                        </a:rPr>
                        <m:t>=−3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0119" y="4226580"/>
                <a:ext cx="151567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770186" y="4809069"/>
                <a:ext cx="114973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i="1">
                          <a:latin typeface="Cambria Math"/>
                        </a:rPr>
                        <m:t>=5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186" y="4809069"/>
                <a:ext cx="11497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554785" y="5029202"/>
                <a:ext cx="15084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𝑦</m:t>
                      </m:r>
                      <m:r>
                        <a:rPr lang="en-US" i="1">
                          <a:latin typeface="Cambria Math"/>
                        </a:rPr>
                        <m:t>=−3</m:t>
                      </m:r>
                      <m:r>
                        <a:rPr lang="en-US" i="1">
                          <a:latin typeface="Cambria Math"/>
                        </a:rPr>
                        <m:t>𝑥</m:t>
                      </m:r>
                      <m:r>
                        <a:rPr lang="en-US" i="1">
                          <a:latin typeface="Cambria Math"/>
                        </a:rPr>
                        <m:t>+5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785" y="5029202"/>
                <a:ext cx="1508490" cy="369332"/>
              </a:xfrm>
              <a:prstGeom prst="rect">
                <a:avLst/>
              </a:prstGeom>
              <a:blipFill>
                <a:blip r:embed="rId6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Line 28"/>
          <p:cNvSpPr>
            <a:spLocks noChangeShapeType="1"/>
          </p:cNvSpPr>
          <p:nvPr/>
        </p:nvSpPr>
        <p:spPr bwMode="auto">
          <a:xfrm>
            <a:off x="5554786" y="3378200"/>
            <a:ext cx="0" cy="228600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Line 28"/>
          <p:cNvSpPr>
            <a:spLocks noChangeShapeType="1"/>
          </p:cNvSpPr>
          <p:nvPr/>
        </p:nvSpPr>
        <p:spPr bwMode="auto">
          <a:xfrm>
            <a:off x="5783385" y="4292601"/>
            <a:ext cx="0" cy="457200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6240585" y="4753866"/>
            <a:ext cx="2379" cy="319785"/>
            <a:chOff x="6248399" y="4957065"/>
            <a:chExt cx="2379" cy="319785"/>
          </a:xfrm>
        </p:grpSpPr>
        <p:sp>
          <p:nvSpPr>
            <p:cNvPr id="39" name="Line 28"/>
            <p:cNvSpPr>
              <a:spLocks noChangeShapeType="1"/>
            </p:cNvSpPr>
            <p:nvPr/>
          </p:nvSpPr>
          <p:spPr bwMode="auto">
            <a:xfrm flipH="1">
              <a:off x="6248399" y="4957065"/>
              <a:ext cx="2379" cy="205390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28"/>
            <p:cNvSpPr>
              <a:spLocks noChangeShapeType="1"/>
            </p:cNvSpPr>
            <p:nvPr/>
          </p:nvSpPr>
          <p:spPr bwMode="auto">
            <a:xfrm flipH="1">
              <a:off x="6248399" y="5181600"/>
              <a:ext cx="0" cy="95250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630986" y="3492501"/>
            <a:ext cx="2158601" cy="1466755"/>
            <a:chOff x="5638800" y="3695700"/>
            <a:chExt cx="2158601" cy="1466755"/>
          </a:xfrm>
        </p:grpSpPr>
        <p:sp>
          <p:nvSpPr>
            <p:cNvPr id="45" name="TextBox 44"/>
            <p:cNvSpPr txBox="1"/>
            <p:nvPr/>
          </p:nvSpPr>
          <p:spPr>
            <a:xfrm>
              <a:off x="6813946" y="3959423"/>
              <a:ext cx="983455" cy="3077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Minimized</a:t>
              </a:r>
            </a:p>
          </p:txBody>
        </p:sp>
        <p:cxnSp>
          <p:nvCxnSpPr>
            <p:cNvPr id="46" name="Straight Arrow Connector 45"/>
            <p:cNvCxnSpPr>
              <a:stCxn id="45" idx="1"/>
            </p:cNvCxnSpPr>
            <p:nvPr/>
          </p:nvCxnSpPr>
          <p:spPr bwMode="auto">
            <a:xfrm flipH="1" flipV="1">
              <a:off x="5638800" y="3695700"/>
              <a:ext cx="1175146" cy="417612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8" name="Straight Arrow Connector 47"/>
            <p:cNvCxnSpPr>
              <a:stCxn id="45" idx="1"/>
            </p:cNvCxnSpPr>
            <p:nvPr/>
          </p:nvCxnSpPr>
          <p:spPr bwMode="auto">
            <a:xfrm flipH="1">
              <a:off x="5845969" y="4113312"/>
              <a:ext cx="967977" cy="611089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1" name="Straight Arrow Connector 50"/>
            <p:cNvCxnSpPr>
              <a:stCxn id="45" idx="1"/>
            </p:cNvCxnSpPr>
            <p:nvPr/>
          </p:nvCxnSpPr>
          <p:spPr bwMode="auto">
            <a:xfrm flipH="1">
              <a:off x="6303169" y="4113312"/>
              <a:ext cx="510777" cy="104914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10100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9517C-FF95-4979-929C-0480B8068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Linear algebra formulation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D095E1-2A7B-4A3D-83BA-6FF292C4D0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Solving systems of equations can also be done with linear algebra: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r>
                  <a:rPr lang="en-US" altLang="en-US" dirty="0"/>
                  <a:t>Recall we originally formulated our problem by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>
                        <a:latin typeface="Cambria Math"/>
                      </a:rPr>
                      <m:t> </m:t>
                    </m:r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US" altLang="en-US" dirty="0"/>
                  <a:t>. Is there some relationship with the above?</a:t>
                </a:r>
              </a:p>
              <a:p>
                <a:endParaRPr lang="en-US" alt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D095E1-2A7B-4A3D-83BA-6FF292C4D0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6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E065815-2903-4539-892F-C890A5396D62}"/>
                  </a:ext>
                </a:extLst>
              </p:cNvPr>
              <p:cNvSpPr txBox="1"/>
              <p:nvPr/>
            </p:nvSpPr>
            <p:spPr>
              <a:xfrm>
                <a:off x="1530632" y="2308955"/>
                <a:ext cx="2504532" cy="749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E065815-2903-4539-892F-C890A5396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632" y="2308955"/>
                <a:ext cx="2504532" cy="7496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C780E4-E56B-4343-AE4F-DBD216A46BED}"/>
                  </a:ext>
                </a:extLst>
              </p:cNvPr>
              <p:cNvSpPr txBox="1"/>
              <p:nvPr/>
            </p:nvSpPr>
            <p:spPr>
              <a:xfrm>
                <a:off x="1530631" y="3041110"/>
                <a:ext cx="3789307" cy="821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/>
                                      </a:rPr>
                                      <m:t>5</m:t>
                                    </m:r>
                                  </m:e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−3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C780E4-E56B-4343-AE4F-DBD216A46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631" y="3041110"/>
                <a:ext cx="3789307" cy="8218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5238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5227D-BDA8-4E43-A6D6-5E52ECF33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Linear algebra formulation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F693B-7A47-4E66-8687-358871923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724640" cy="4564057"/>
          </a:xfrm>
        </p:spPr>
        <p:txBody>
          <a:bodyPr/>
          <a:lstStyle/>
          <a:p>
            <a:r>
              <a:rPr lang="en-US" dirty="0"/>
              <a:t>Yes!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altLang="en-US" dirty="0"/>
              <a:t>We can rewrite the previous solution as: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F01893-2EFE-40AC-80D9-B31E67C42D2A}"/>
                  </a:ext>
                </a:extLst>
              </p:cNvPr>
              <p:cNvSpPr txBox="1"/>
              <p:nvPr/>
            </p:nvSpPr>
            <p:spPr>
              <a:xfrm>
                <a:off x="2646903" y="1507492"/>
                <a:ext cx="4821705" cy="10665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acc>
                          <m:acc>
                            <m:accPr>
                              <m:chr m:val="̃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F01893-2EFE-40AC-80D9-B31E67C42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903" y="1507492"/>
                <a:ext cx="4821705" cy="10665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2ECCCF-463D-41C0-ADB6-1E347D8913CC}"/>
                  </a:ext>
                </a:extLst>
              </p:cNvPr>
              <p:cNvSpPr txBox="1"/>
              <p:nvPr/>
            </p:nvSpPr>
            <p:spPr>
              <a:xfrm>
                <a:off x="2646903" y="2574518"/>
                <a:ext cx="3681649" cy="10689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acc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2ECCCF-463D-41C0-ADB6-1E347D891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903" y="2574518"/>
                <a:ext cx="3681649" cy="10689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04C5B3-5CCC-4EC6-B70B-47896A7533CD}"/>
                  </a:ext>
                </a:extLst>
              </p:cNvPr>
              <p:cNvSpPr txBox="1"/>
              <p:nvPr/>
            </p:nvSpPr>
            <p:spPr>
              <a:xfrm>
                <a:off x="7994155" y="2826765"/>
                <a:ext cx="1357295" cy="6442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/>
                            </a:rPr>
                            <m:t>𝒘</m:t>
                          </m:r>
                        </m:e>
                      </m:acc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04C5B3-5CCC-4EC6-B70B-47896A753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155" y="2826765"/>
                <a:ext cx="1357295" cy="6442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5634FD-1158-4C33-BFB5-FF94C090C4BE}"/>
                  </a:ext>
                </a:extLst>
              </p:cNvPr>
              <p:cNvSpPr txBox="1"/>
              <p:nvPr/>
            </p:nvSpPr>
            <p:spPr>
              <a:xfrm>
                <a:off x="6960486" y="4675564"/>
                <a:ext cx="2155270" cy="509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acc>
                              <m:acc>
                                <m:accPr>
                                  <m:chr m:val="̃"/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̃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/>
                            </a:rPr>
                            <m:t>𝒘</m:t>
                          </m:r>
                        </m:e>
                      </m:acc>
                      <m:r>
                        <a:rPr lang="en-US" sz="2400" i="1">
                          <a:latin typeface="Cambria Math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acc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5634FD-1158-4C33-BFB5-FF94C090C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486" y="4675564"/>
                <a:ext cx="2155270" cy="509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610760-460B-45A6-A95A-E40B6DBE5167}"/>
                  </a:ext>
                </a:extLst>
              </p:cNvPr>
              <p:cNvSpPr txBox="1"/>
              <p:nvPr/>
            </p:nvSpPr>
            <p:spPr>
              <a:xfrm>
                <a:off x="7065194" y="5236204"/>
                <a:ext cx="2665538" cy="5915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/>
                            </a:rPr>
                            <m:t>𝒘</m:t>
                          </m:r>
                        </m:e>
                      </m:acc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</m:acc>
                                  <m:acc>
                                    <m:accPr>
                                      <m:chr m:val="̃"/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1" i="1">
                              <a:latin typeface="Cambria Math"/>
                            </a:rPr>
                            <m:t>−</m:t>
                          </m:r>
                          <m:r>
                            <a:rPr lang="en-US" sz="2400" b="1" i="1">
                              <a:latin typeface="Cambria Math"/>
                            </a:rPr>
                            <m:t>𝟏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acc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610760-460B-45A6-A95A-E40B6DBE5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5194" y="5236204"/>
                <a:ext cx="2665538" cy="5915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D10CF7-131C-4FCE-BFEE-555827982B99}"/>
                  </a:ext>
                </a:extLst>
              </p:cNvPr>
              <p:cNvSpPr txBox="1"/>
              <p:nvPr/>
            </p:nvSpPr>
            <p:spPr>
              <a:xfrm>
                <a:off x="477083" y="4860648"/>
                <a:ext cx="3789307" cy="821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/>
                                      </a:rPr>
                                      <m:t>5</m:t>
                                    </m:r>
                                  </m:e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−3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D10CF7-131C-4FCE-BFEE-555827982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083" y="4860648"/>
                <a:ext cx="3789307" cy="8218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0BC6A28E-55D5-445B-B134-6AF463C93F53}"/>
              </a:ext>
            </a:extLst>
          </p:cNvPr>
          <p:cNvGrpSpPr/>
          <p:nvPr/>
        </p:nvGrpSpPr>
        <p:grpSpPr>
          <a:xfrm>
            <a:off x="6960486" y="5763006"/>
            <a:ext cx="1944975" cy="772744"/>
            <a:chOff x="7996407" y="2599164"/>
            <a:chExt cx="1944975" cy="772744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040E42E-F119-437C-8572-E4E59569827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589984" y="2599164"/>
              <a:ext cx="0" cy="37263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93DEC97-BB27-4130-8B16-8AFF9207BC00}"/>
                </a:ext>
              </a:extLst>
            </p:cNvPr>
            <p:cNvSpPr txBox="1"/>
            <p:nvPr/>
          </p:nvSpPr>
          <p:spPr>
            <a:xfrm>
              <a:off x="7996407" y="2971798"/>
              <a:ext cx="1944975" cy="4001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Optimal solution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653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Linear algebra formulation</a:t>
            </a:r>
          </a:p>
        </p:txBody>
      </p:sp>
      <p:sp>
        <p:nvSpPr>
          <p:cNvPr id="26628" name="Text Box 6"/>
          <p:cNvSpPr txBox="1">
            <a:spLocks noChangeArrowheads="1"/>
          </p:cNvSpPr>
          <p:nvPr/>
        </p:nvSpPr>
        <p:spPr bwMode="auto">
          <a:xfrm>
            <a:off x="388815" y="2442720"/>
            <a:ext cx="116304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800" dirty="0">
                <a:latin typeface="+mn-lt"/>
                <a:ea typeface="+mn-ea"/>
              </a:rPr>
              <a:t>This is equivalent to the partial derivative formulation we derived earlier.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Box 6"/>
              <p:cNvSpPr txBox="1">
                <a:spLocks noChangeArrowheads="1"/>
              </p:cNvSpPr>
              <p:nvPr/>
            </p:nvSpPr>
            <p:spPr bwMode="auto">
              <a:xfrm>
                <a:off x="388814" y="3880339"/>
                <a:ext cx="11630465" cy="13957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sz="2800" dirty="0">
                    <a:latin typeface="+mn-lt"/>
                    <a:ea typeface="+mn-ea"/>
                  </a:rPr>
                  <a:t>In other words, linear least squares is as simple as correctly forming your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8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accPr>
                      <m:e>
                        <m:r>
                          <a:rPr lang="en-US" sz="2800">
                            <a:latin typeface="Cambria Math" panose="02040503050406030204" pitchFamily="18" charset="0"/>
                            <a:ea typeface="+mn-ea"/>
                          </a:rPr>
                          <m:t>𝑿</m:t>
                        </m:r>
                      </m:e>
                    </m:acc>
                  </m:oMath>
                </a14:m>
                <a:r>
                  <a:rPr lang="en-US" altLang="en-US" sz="2800" dirty="0">
                    <a:latin typeface="+mn-lt"/>
                    <a:ea typeface="+mn-ea"/>
                  </a:rPr>
                  <a:t> matrix and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  <a:ea typeface="+mn-ea"/>
                      </a:rPr>
                      <m:t>𝒚</m:t>
                    </m:r>
                  </m:oMath>
                </a14:m>
                <a:r>
                  <a:rPr lang="en-US" altLang="en-US" sz="2800" dirty="0">
                    <a:latin typeface="+mn-lt"/>
                    <a:ea typeface="+mn-ea"/>
                  </a:rPr>
                  <a:t> vector and then </a:t>
                </a:r>
                <a:r>
                  <a:rPr lang="en-US" altLang="en-US" sz="2800" dirty="0">
                    <a:solidFill>
                      <a:srgbClr val="FF0000"/>
                    </a:solidFill>
                    <a:latin typeface="+mn-lt"/>
                    <a:ea typeface="+mn-ea"/>
                  </a:rPr>
                  <a:t>applying standard linear algebra operations to obtain a </a:t>
                </a:r>
                <a:r>
                  <a:rPr lang="en-US" altLang="en-US" sz="2800" dirty="0">
                    <a:latin typeface="+mn-lt"/>
                    <a:ea typeface="+mn-ea"/>
                  </a:rPr>
                  <a:t>closed-form solution</a:t>
                </a:r>
              </a:p>
            </p:txBody>
          </p:sp>
        </mc:Choice>
        <mc:Fallback xmlns="">
          <p:sp>
            <p:nvSpPr>
              <p:cNvPr id="19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8814" y="3880339"/>
                <a:ext cx="11630465" cy="1395703"/>
              </a:xfrm>
              <a:prstGeom prst="rect">
                <a:avLst/>
              </a:prstGeom>
              <a:blipFill>
                <a:blip r:embed="rId2"/>
                <a:stretch>
                  <a:fillRect l="-1101" t="-3509" b="-1184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183D6C-A55C-4507-9D99-2D898DA00A7B}"/>
                  </a:ext>
                </a:extLst>
              </p:cNvPr>
              <p:cNvSpPr txBox="1"/>
              <p:nvPr/>
            </p:nvSpPr>
            <p:spPr>
              <a:xfrm>
                <a:off x="4649986" y="1689735"/>
                <a:ext cx="2665538" cy="5915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/>
                            </a:rPr>
                            <m:t>𝒘</m:t>
                          </m:r>
                        </m:e>
                      </m:acc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</m:acc>
                                  <m:acc>
                                    <m:accPr>
                                      <m:chr m:val="̃"/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1" i="1">
                              <a:latin typeface="Cambria Math"/>
                            </a:rPr>
                            <m:t>−</m:t>
                          </m:r>
                          <m:r>
                            <a:rPr lang="en-US" sz="2400" b="1" i="1">
                              <a:latin typeface="Cambria Math"/>
                            </a:rPr>
                            <m:t>𝟏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acc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183D6C-A55C-4507-9D99-2D898DA00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986" y="1689735"/>
                <a:ext cx="2665538" cy="5915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6790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60FC2-9821-43DC-9B7C-B8570A6AF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Linear algebra formulation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03B3C-A367-4F6F-9FC9-9414F3A95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way of derivation (for D-dimensional data)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1D01E1-2A81-4C0D-B9FF-8665DA245CC3}"/>
                  </a:ext>
                </a:extLst>
              </p:cNvPr>
              <p:cNvSpPr txBox="1"/>
              <p:nvPr/>
            </p:nvSpPr>
            <p:spPr>
              <a:xfrm>
                <a:off x="1109525" y="4152166"/>
                <a:ext cx="10787835" cy="10472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𝐸</m:t>
                    </m:r>
                    <m:r>
                      <a:rPr lang="en-US" sz="2400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𝑿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latin typeface="Cambria Math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̃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𝒘</m:t>
                                </m:r>
                              </m:e>
                            </m:acc>
                            <m:r>
                              <a:rPr lang="en-US" sz="2400" i="1">
                                <a:latin typeface="Cambria Math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𝐲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𝑿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latin typeface="Cambria Math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̃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𝒘</m:t>
                                </m:r>
                              </m:e>
                            </m:acc>
                            <m:r>
                              <a:rPr lang="en-US" sz="2400" i="1">
                                <a:latin typeface="Cambria Math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𝒚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𝑿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𝒘</m:t>
                            </m:r>
                          </m:e>
                        </m:acc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r>
                          <a:rPr lang="en-US" sz="2400" i="1">
                            <a:latin typeface="Cambria Math"/>
                          </a:rPr>
                          <m:t>𝒚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𝒘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/>
                              </a:rPr>
                              <m:t>𝒘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endParaRPr lang="en-US" sz="2400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/>
                              </a:rPr>
                              <m:t>𝒘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/>
                          </a:rPr>
                          <m:t>𝒘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/>
                          </a:rPr>
                          <m:t>𝒘</m:t>
                        </m:r>
                      </m:e>
                    </m:acc>
                    <m:r>
                      <a:rPr lang="en-US" sz="2400" b="1" i="1" smtClean="0">
                        <a:latin typeface="Cambria Math" panose="02040503050406030204" pitchFamily="18" charset="0"/>
                        <a:ea typeface="Cambria Math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/>
                              </a:rPr>
                              <m:t>𝒘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/>
                          </a:rPr>
                          <m:t>𝒘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/>
                          </a:rPr>
                          <m:t>𝒘</m:t>
                        </m:r>
                      </m:e>
                    </m:acc>
                    <m:r>
                      <a:rPr lang="en-US" sz="2400" b="1" i="0" smtClean="0">
                        <a:latin typeface="Cambria Math" panose="02040503050406030204" pitchFamily="18" charset="0"/>
                        <a:ea typeface="Cambria Math"/>
                      </a:rPr>
                      <m:t>+</m:t>
                    </m:r>
                    <m:r>
                      <a:rPr lang="en-US" sz="2400" b="1" i="0" smtClean="0">
                        <a:latin typeface="Cambria Math" panose="02040503050406030204" pitchFamily="18" charset="0"/>
                        <a:ea typeface="Cambria Math"/>
                      </a:rPr>
                      <m:t>𝐂𝐨𝐧𝐬𝐭</m:t>
                    </m:r>
                    <m:r>
                      <a:rPr lang="en-US" sz="2400" b="1" i="0" smtClean="0">
                        <a:latin typeface="Cambria Math" panose="02040503050406030204" pitchFamily="18" charset="0"/>
                        <a:ea typeface="Cambria Math"/>
                      </a:rPr>
                      <m:t>.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1D01E1-2A81-4C0D-B9FF-8665DA245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525" y="4152166"/>
                <a:ext cx="10787835" cy="1047274"/>
              </a:xfrm>
              <a:prstGeom prst="rect">
                <a:avLst/>
              </a:prstGeom>
              <a:blipFill>
                <a:blip r:embed="rId2"/>
                <a:stretch>
                  <a:fillRect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EAF58D-9074-41A4-8793-5A0F3D3C7B88}"/>
                  </a:ext>
                </a:extLst>
              </p:cNvPr>
              <p:cNvSpPr txBox="1"/>
              <p:nvPr/>
            </p:nvSpPr>
            <p:spPr>
              <a:xfrm>
                <a:off x="1109525" y="5179172"/>
                <a:ext cx="6823496" cy="1624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/>
                              </a:rPr>
                              <m:t>𝒘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latin typeface="Cambria Math"/>
                      </a:rPr>
                      <m:t>𝐸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𝒘</m:t>
                                      </m:r>
                                    </m:e>
                                  </m:acc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[1]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𝒘</m:t>
                                      </m:r>
                                    </m:e>
                                  </m:acc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]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sz="2400" i="1">
                        <a:latin typeface="Cambria Math"/>
                      </a:rPr>
                      <m:t>=2</m:t>
                    </m:r>
                    <m:acc>
                      <m:accPr>
                        <m:chr m:val="̃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/>
                          </a:rPr>
                          <m:t>𝒘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  <a:ea typeface="Cambria Math"/>
                      </a:rPr>
                      <m:t>−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/>
                      </a:rPr>
                      <m:t>𝟐</m:t>
                    </m:r>
                    <m:acc>
                      <m:accPr>
                        <m:chr m:val="̃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</a:rPr>
                  <a:t>=0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EAF58D-9074-41A4-8793-5A0F3D3C7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525" y="5179172"/>
                <a:ext cx="6823496" cy="16247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96586D8-CE1B-46FB-B0EA-842DDD85A62A}"/>
                  </a:ext>
                </a:extLst>
              </p:cNvPr>
              <p:cNvSpPr/>
              <p:nvPr/>
            </p:nvSpPr>
            <p:spPr>
              <a:xfrm>
                <a:off x="172720" y="2142584"/>
                <a:ext cx="11724640" cy="6540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2"/>
                <a14:m>
                  <m:oMath xmlns:m="http://schemas.openxmlformats.org/officeDocument/2006/math">
                    <m:r>
                      <a:rPr lang="en-US" altLang="en-US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en-US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en-US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en-US" sz="2400" i="1">
                        <a:latin typeface="Cambria Math"/>
                      </a:rPr>
                      <m:t>+</m:t>
                    </m:r>
                    <m:r>
                      <a:rPr lang="en-US" altLang="en-US" sz="2400" i="1">
                        <a:solidFill>
                          <a:srgbClr val="FF0000"/>
                        </a:solidFill>
                        <a:latin typeface="Cambria Math"/>
                      </a:rPr>
                      <m:t>𝑏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en-US" sz="2400" i="1">
                        <a:latin typeface="Cambria Math" panose="02040503050406030204" pitchFamily="18" charset="0"/>
                      </a:rPr>
                      <m:t>+ ……+</m:t>
                    </m:r>
                    <m:r>
                      <a:rPr lang="en-US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alt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en-US" sz="24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alt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/>
                              </a:rPr>
                              <m:t>𝒘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endParaRPr lang="en-US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96586D8-CE1B-46FB-B0EA-842DDD85A6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2142584"/>
                <a:ext cx="11724640" cy="6540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B6868D7-9179-45E6-A50D-94917C6317E3}"/>
                  </a:ext>
                </a:extLst>
              </p:cNvPr>
              <p:cNvSpPr/>
              <p:nvPr/>
            </p:nvSpPr>
            <p:spPr>
              <a:xfrm>
                <a:off x="1109526" y="2784392"/>
                <a:ext cx="4961486" cy="1266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eqArr>
                                  <m:eqArr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sz="24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1" i="1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B6868D7-9179-45E6-A50D-94917C6317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526" y="2784392"/>
                <a:ext cx="4961486" cy="12661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4D1E50-46FF-47FC-AF44-2A3FA8FDEB08}"/>
                  </a:ext>
                </a:extLst>
              </p:cNvPr>
              <p:cNvSpPr txBox="1"/>
              <p:nvPr/>
            </p:nvSpPr>
            <p:spPr>
              <a:xfrm>
                <a:off x="8635142" y="5781712"/>
                <a:ext cx="2665538" cy="5915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/>
                            </a:rPr>
                            <m:t>𝒘</m:t>
                          </m:r>
                        </m:e>
                      </m:acc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</m:acc>
                                  <m:acc>
                                    <m:accPr>
                                      <m:chr m:val="̃"/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1" i="1">
                              <a:latin typeface="Cambria Math"/>
                            </a:rPr>
                            <m:t>−</m:t>
                          </m:r>
                          <m:r>
                            <a:rPr lang="en-US" sz="2400" b="1" i="1">
                              <a:latin typeface="Cambria Math"/>
                            </a:rPr>
                            <m:t>𝟏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acc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4D1E50-46FF-47FC-AF44-2A3FA8FDE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142" y="5781712"/>
                <a:ext cx="2665538" cy="5915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699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2C93C-E2FE-479D-850C-D4832DD20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Linear algebra formulation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CF5793-0F3A-40B5-96B0-B593C054A7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Works for any model with </a:t>
                </a:r>
                <a:r>
                  <a:rPr lang="en-US" altLang="en-US" b="1" u="sng" dirty="0"/>
                  <a:t>linear</a:t>
                </a:r>
                <a:r>
                  <a:rPr lang="en-US" altLang="en-US" dirty="0"/>
                  <a:t> combination of </a:t>
                </a:r>
                <a:r>
                  <a:rPr lang="en-US" altLang="en-US" u="sng" dirty="0"/>
                  <a:t>parameters</a:t>
                </a:r>
              </a:p>
              <a:p>
                <a:r>
                  <a:rPr lang="en-US" altLang="en-US" dirty="0"/>
                  <a:t>Need enough examples for unknowns (i.e., parameters)</a:t>
                </a:r>
              </a:p>
              <a:p>
                <a:pPr lvl="1"/>
                <a:r>
                  <a:rPr lang="en-US" altLang="en-US" i="1" dirty="0"/>
                  <a:t>D</a:t>
                </a:r>
                <a:r>
                  <a:rPr lang="en-US" altLang="en-US" dirty="0"/>
                  <a:t>+1 unknowns → </a:t>
                </a:r>
                <a:r>
                  <a:rPr lang="en-US" altLang="en-US" i="1" dirty="0"/>
                  <a:t>D</a:t>
                </a:r>
                <a:r>
                  <a:rPr lang="en-US" altLang="en-US" dirty="0"/>
                  <a:t>+1 equations/points (unique)</a:t>
                </a:r>
              </a:p>
              <a:p>
                <a:pPr lvl="2"/>
                <a:r>
                  <a:rPr lang="en-US" altLang="en-US" dirty="0"/>
                  <a:t>Often need many more than </a:t>
                </a:r>
                <a:r>
                  <a:rPr lang="en-US" altLang="en-US" i="1" dirty="0"/>
                  <a:t>D</a:t>
                </a:r>
                <a:r>
                  <a:rPr lang="en-US" altLang="en-US" dirty="0"/>
                  <a:t> to get a good result</a:t>
                </a:r>
              </a:p>
              <a:p>
                <a:pPr lvl="3"/>
                <a:r>
                  <a:rPr lang="en-US" altLang="en-US" dirty="0"/>
                  <a:t>Noise</a:t>
                </a:r>
              </a:p>
              <a:p>
                <a:pPr lvl="3"/>
                <a:r>
                  <a:rPr lang="en-US" altLang="en-US" u="sng" dirty="0"/>
                  <a:t>Overfitting</a:t>
                </a:r>
                <a:endParaRPr lang="en-US" dirty="0"/>
              </a:p>
              <a:p>
                <a:r>
                  <a:rPr lang="en-US" dirty="0"/>
                  <a:t>Another explanation: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acc>
                          <m:accPr>
                            <m:chr m:val="̃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is (D+1)-by-(D+1)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acc>
                                <m:acc>
                                  <m:accPr>
                                    <m:chr m:val="̃"/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1" i="1">
                            <a:latin typeface="Cambria Math"/>
                          </a:rPr>
                          <m:t>−</m:t>
                        </m:r>
                        <m:r>
                          <a:rPr lang="en-US" b="1" i="1">
                            <a:latin typeface="Cambria Math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dirty="0"/>
                  <a:t> exists only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acc>
                          <m:accPr>
                            <m:chr m:val="̃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is of full rank: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CF5793-0F3A-40B5-96B0-B593C054A7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6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824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Extension: non-linear models (1-dimension)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4640" y="1606462"/>
            <a:ext cx="8077200" cy="685800"/>
          </a:xfrm>
        </p:spPr>
        <p:txBody>
          <a:bodyPr/>
          <a:lstStyle/>
          <a:p>
            <a:r>
              <a:rPr lang="en-US" altLang="en-US" dirty="0"/>
              <a:t>Consider polynomials…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512906" y="2215661"/>
                <a:ext cx="34285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𝑦</m:t>
                      </m:r>
                      <m:r>
                        <a:rPr lang="en-US" sz="2400" i="1" smtClean="0"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latin typeface="Cambria Math"/>
                        </a:rPr>
                        <m:t>𝑐𝑥</m:t>
                      </m:r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latin typeface="Cambria Math"/>
                        </a:rPr>
                        <m:t>𝑏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latin typeface="Cambria Math"/>
                        </a:rPr>
                        <m:t>𝑎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2906" y="2215661"/>
                <a:ext cx="3428567" cy="461665"/>
              </a:xfrm>
              <a:prstGeom prst="rect">
                <a:avLst/>
              </a:prstGeom>
              <a:blipFill>
                <a:blip r:embed="rId2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27727" y="3312743"/>
                <a:ext cx="3378361" cy="162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𝑿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𝑁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𝑁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727" y="3312743"/>
                <a:ext cx="3378361" cy="16231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924040" y="3396955"/>
                <a:ext cx="1348061" cy="1452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/>
                            </a:rPr>
                            <m:t>𝒘</m:t>
                          </m:r>
                        </m:e>
                      </m:acc>
                      <m:r>
                        <a:rPr lang="en-US" sz="24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𝑔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  <a:ea typeface="Cambria Math"/>
                                        </a:rPr>
                                        <m:t>𝑐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/>
                                          <a:ea typeface="Cambria Math"/>
                                        </a:rPr>
                                        <m:t>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  <a:ea typeface="Cambria Math"/>
                                        </a:rPr>
                                        <m:t>𝑎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040" y="3396955"/>
                <a:ext cx="1348061" cy="14529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04239" y="3396955"/>
                <a:ext cx="1447704" cy="1452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/>
                        </a:rPr>
                        <m:t>𝒚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/>
                                          <a:ea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239" y="3396955"/>
                <a:ext cx="1447704" cy="14529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/>
          <p:cNvGrpSpPr/>
          <p:nvPr/>
        </p:nvGrpSpPr>
        <p:grpSpPr>
          <a:xfrm>
            <a:off x="4053837" y="3231662"/>
            <a:ext cx="3801536" cy="186268"/>
            <a:chOff x="4140198" y="3191930"/>
            <a:chExt cx="3801536" cy="186268"/>
          </a:xfrm>
        </p:grpSpPr>
        <p:cxnSp>
          <p:nvCxnSpPr>
            <p:cNvPr id="23" name="Straight Connector 22"/>
            <p:cNvCxnSpPr/>
            <p:nvPr/>
          </p:nvCxnSpPr>
          <p:spPr bwMode="auto">
            <a:xfrm flipV="1">
              <a:off x="7941734" y="3191930"/>
              <a:ext cx="0" cy="18222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 flipV="1">
              <a:off x="4140198" y="3195975"/>
              <a:ext cx="0" cy="18222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triangle" w="lg" len="lg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 flipH="1">
              <a:off x="4140198" y="3195975"/>
              <a:ext cx="3801536" cy="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8677" name="Group 28676"/>
          <p:cNvGrpSpPr/>
          <p:nvPr/>
        </p:nvGrpSpPr>
        <p:grpSpPr>
          <a:xfrm>
            <a:off x="4561840" y="3138151"/>
            <a:ext cx="3666067" cy="889765"/>
            <a:chOff x="4648200" y="3123819"/>
            <a:chExt cx="3666067" cy="889765"/>
          </a:xfrm>
        </p:grpSpPr>
        <p:cxnSp>
          <p:nvCxnSpPr>
            <p:cNvPr id="35" name="Straight Connector 34"/>
            <p:cNvCxnSpPr/>
            <p:nvPr/>
          </p:nvCxnSpPr>
          <p:spPr bwMode="auto">
            <a:xfrm flipV="1">
              <a:off x="8310051" y="3123819"/>
              <a:ext cx="0" cy="88976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 flipV="1">
              <a:off x="4648200" y="3130268"/>
              <a:ext cx="0" cy="27333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triangle" w="lg" len="lg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 flipH="1">
              <a:off x="4648200" y="3130268"/>
              <a:ext cx="3661851" cy="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 flipH="1">
              <a:off x="8199966" y="4004738"/>
              <a:ext cx="11430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8678" name="Group 28677"/>
          <p:cNvGrpSpPr/>
          <p:nvPr/>
        </p:nvGrpSpPr>
        <p:grpSpPr>
          <a:xfrm>
            <a:off x="5217308" y="3056104"/>
            <a:ext cx="3104877" cy="1234239"/>
            <a:chOff x="5303668" y="3041772"/>
            <a:chExt cx="3104877" cy="1234239"/>
          </a:xfrm>
        </p:grpSpPr>
        <p:cxnSp>
          <p:nvCxnSpPr>
            <p:cNvPr id="44" name="Straight Connector 43"/>
            <p:cNvCxnSpPr/>
            <p:nvPr/>
          </p:nvCxnSpPr>
          <p:spPr bwMode="auto">
            <a:xfrm flipV="1">
              <a:off x="8407398" y="3041772"/>
              <a:ext cx="0" cy="123423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/>
            <p:cNvCxnSpPr/>
            <p:nvPr/>
          </p:nvCxnSpPr>
          <p:spPr bwMode="auto">
            <a:xfrm flipV="1">
              <a:off x="5308599" y="3047426"/>
              <a:ext cx="0" cy="36075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triangle" w="lg" len="lg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 flipH="1">
              <a:off x="5303668" y="3042327"/>
              <a:ext cx="3091984" cy="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 bwMode="auto">
            <a:xfrm flipH="1">
              <a:off x="8198818" y="4267200"/>
              <a:ext cx="20972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8679" name="Group 28678"/>
          <p:cNvGrpSpPr/>
          <p:nvPr/>
        </p:nvGrpSpPr>
        <p:grpSpPr>
          <a:xfrm>
            <a:off x="5839272" y="2971178"/>
            <a:ext cx="2584953" cy="1715293"/>
            <a:chOff x="5925632" y="2956846"/>
            <a:chExt cx="2584953" cy="1715293"/>
          </a:xfrm>
        </p:grpSpPr>
        <p:cxnSp>
          <p:nvCxnSpPr>
            <p:cNvPr id="50" name="Straight Connector 49"/>
            <p:cNvCxnSpPr/>
            <p:nvPr/>
          </p:nvCxnSpPr>
          <p:spPr bwMode="auto">
            <a:xfrm flipV="1">
              <a:off x="8505822" y="2956846"/>
              <a:ext cx="0" cy="171529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 flipV="1">
              <a:off x="5929311" y="2960894"/>
              <a:ext cx="0" cy="44938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triangle" w="lg" len="lg"/>
              <a:tailEnd type="none" w="med" len="med"/>
            </a:ln>
            <a:effectLst/>
          </p:spPr>
        </p:cxnSp>
        <p:cxnSp>
          <p:nvCxnSpPr>
            <p:cNvPr id="52" name="Straight Connector 51"/>
            <p:cNvCxnSpPr/>
            <p:nvPr/>
          </p:nvCxnSpPr>
          <p:spPr bwMode="auto">
            <a:xfrm flipH="1">
              <a:off x="5925632" y="2957509"/>
              <a:ext cx="2584953" cy="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/>
            <p:cNvCxnSpPr/>
            <p:nvPr/>
          </p:nvCxnSpPr>
          <p:spPr bwMode="auto">
            <a:xfrm flipH="1">
              <a:off x="8201978" y="4667252"/>
              <a:ext cx="30307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680" name="TextBox 28679"/>
              <p:cNvSpPr txBox="1"/>
              <p:nvPr/>
            </p:nvSpPr>
            <p:spPr>
              <a:xfrm>
                <a:off x="5439055" y="5435743"/>
                <a:ext cx="6752945" cy="840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Note that the order in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doesn’t matter, as long as the rows 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correspond with the columns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𝑿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680" name="TextBox 286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055" y="5435743"/>
                <a:ext cx="6752945" cy="840166"/>
              </a:xfrm>
              <a:prstGeom prst="rect">
                <a:avLst/>
              </a:prstGeom>
              <a:blipFill>
                <a:blip r:embed="rId6"/>
                <a:stretch>
                  <a:fillRect l="-1354" t="-5797" b="-15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874178" y="2182775"/>
                <a:ext cx="17782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1+…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178" y="2182775"/>
                <a:ext cx="1778244" cy="461665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/>
          <p:cNvSpPr txBox="1"/>
          <p:nvPr/>
        </p:nvSpPr>
        <p:spPr>
          <a:xfrm>
            <a:off x="210501" y="5435743"/>
            <a:ext cx="48788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Though </a:t>
            </a:r>
            <a:r>
              <a:rPr lang="en-US" sz="2400" i="1">
                <a:solidFill>
                  <a:srgbClr val="FF0000"/>
                </a:solidFill>
              </a:rPr>
              <a:t>g</a:t>
            </a:r>
            <a:r>
              <a:rPr lang="en-US" sz="240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is a constant term, you can think of it as being the coefficient for 1 (equivalently </a:t>
            </a:r>
            <a:r>
              <a:rPr lang="en-US" sz="2400" i="1" dirty="0">
                <a:solidFill>
                  <a:srgbClr val="FF0000"/>
                </a:solidFill>
              </a:rPr>
              <a:t>x</a:t>
            </a:r>
            <a:r>
              <a:rPr lang="en-US" sz="2400" i="1" baseline="30000" dirty="0">
                <a:solidFill>
                  <a:srgbClr val="FF0000"/>
                </a:solidFill>
              </a:rPr>
              <a:t>0</a:t>
            </a:r>
            <a:r>
              <a:rPr lang="en-US" sz="2400" dirty="0">
                <a:solidFill>
                  <a:srgbClr val="FF0000"/>
                </a:solidFill>
              </a:rPr>
              <a:t> in polynomials)</a:t>
            </a:r>
            <a:endParaRPr lang="en-US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1207527" y="4896630"/>
                <a:ext cx="10588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  <a:ea typeface="Cambria Math"/>
                        </a:rPr>
                        <m:t>𝑁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≥4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527" y="4896630"/>
                <a:ext cx="105881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057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80" grpId="0"/>
      <p:bldP spid="56" grpId="0"/>
      <p:bldP spid="5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Extension: non-linear models (2-dimension)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4640" y="1606461"/>
            <a:ext cx="8077200" cy="4758243"/>
          </a:xfrm>
        </p:spPr>
        <p:txBody>
          <a:bodyPr/>
          <a:lstStyle/>
          <a:p>
            <a:r>
              <a:rPr lang="en-US" altLang="en-US" dirty="0"/>
              <a:t>Consider 2</a:t>
            </a:r>
            <a:r>
              <a:rPr lang="en-US" altLang="en-US" baseline="30000" dirty="0"/>
              <a:t>nd</a:t>
            </a:r>
            <a:r>
              <a:rPr lang="en-US" altLang="en-US" dirty="0"/>
              <a:t>-order polynomials…</a:t>
            </a:r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How many training data are needed?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17242" y="2219558"/>
                <a:ext cx="10431895" cy="509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/>
                      </a:rPr>
                      <m:t>𝑦</m:t>
                    </m:r>
                    <m:r>
                      <a:rPr lang="en-US" sz="2400" i="1" smtClean="0">
                        <a:latin typeface="Cambria Math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</m:d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e>
                          <m:sup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242" y="2219558"/>
                <a:ext cx="10431895" cy="5091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8913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9D761-E090-4CB7-8C05-DA0CEA35F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Extension: non-linear 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A2460-67B2-41DB-BFE3-063D8FADC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Or non-polynomial terms…</a:t>
            </a:r>
          </a:p>
          <a:p>
            <a:pPr lvl="1"/>
            <a:r>
              <a:rPr lang="en-US" altLang="en-US" dirty="0"/>
              <a:t>But parameters are still linear in terms of these terms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CD0DAA-AA55-4039-BD96-8AADC3E4218C}"/>
                  </a:ext>
                </a:extLst>
              </p:cNvPr>
              <p:cNvSpPr txBox="1"/>
              <p:nvPr/>
            </p:nvSpPr>
            <p:spPr>
              <a:xfrm>
                <a:off x="3724087" y="2642759"/>
                <a:ext cx="3359638" cy="7862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𝑦</m:t>
                      </m:r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a:rPr lang="en-US" sz="2400" i="1">
                          <a:latin typeface="Cambria Math"/>
                        </a:rPr>
                        <m:t>𝑎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den>
                      </m:f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latin typeface="Cambria Math"/>
                        </a:rPr>
                        <m:t>𝑏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/>
                            </a:rPr>
                            <m:t>log</m:t>
                          </m:r>
                        </m:fName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  <m:r>
                            <a:rPr lang="en-US" sz="2400" i="1">
                              <a:latin typeface="Cambria Math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𝑥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CD0DAA-AA55-4039-BD96-8AADC3E42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4087" y="2642759"/>
                <a:ext cx="3359638" cy="7862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909899-C0FE-4B26-BB6A-DDBA7E060EA9}"/>
                  </a:ext>
                </a:extLst>
              </p:cNvPr>
              <p:cNvSpPr txBox="1"/>
              <p:nvPr/>
            </p:nvSpPr>
            <p:spPr>
              <a:xfrm>
                <a:off x="3565001" y="3926324"/>
                <a:ext cx="3809761" cy="15224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𝑿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/>
                                        </a:rPr>
                                        <m:t>1</m:t>
                                      </m:r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/>
                                        </a:rPr>
                                        <m:t>1</m:t>
                                      </m:r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/>
                                        </a:rPr>
                                        <m:t>1</m:t>
                                      </m:r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/>
                                                </a:rPr>
                                                <m:t>𝑁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/>
                                                </a:rPr>
                                                <m:t>𝑁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909899-C0FE-4B26-BB6A-DDBA7E060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001" y="3926324"/>
                <a:ext cx="3809761" cy="1522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AAE072-E25A-4EC1-9CC5-F30A4B96DD13}"/>
                  </a:ext>
                </a:extLst>
              </p:cNvPr>
              <p:cNvSpPr txBox="1"/>
              <p:nvPr/>
            </p:nvSpPr>
            <p:spPr>
              <a:xfrm>
                <a:off x="1735328" y="4026877"/>
                <a:ext cx="1449308" cy="1452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 Math"/>
                        </a:rPr>
                        <m:t>𝒚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/>
                                          <a:ea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AAE072-E25A-4EC1-9CC5-F30A4B96D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328" y="4026877"/>
                <a:ext cx="1449308" cy="14529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3F2465-34CE-46CA-879A-F4E2592AC2A8}"/>
                  </a:ext>
                </a:extLst>
              </p:cNvPr>
              <p:cNvSpPr txBox="1"/>
              <p:nvPr/>
            </p:nvSpPr>
            <p:spPr>
              <a:xfrm>
                <a:off x="1930574" y="5597568"/>
                <a:ext cx="10588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  <a:ea typeface="Cambria Math"/>
                        </a:rPr>
                        <m:t>𝑁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≥3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3F2465-34CE-46CA-879A-F4E2592AC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574" y="5597568"/>
                <a:ext cx="105881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529535-A58F-4C58-A88F-40D1471C4F83}"/>
                  </a:ext>
                </a:extLst>
              </p:cNvPr>
              <p:cNvSpPr txBox="1"/>
              <p:nvPr/>
            </p:nvSpPr>
            <p:spPr>
              <a:xfrm>
                <a:off x="7755128" y="4225825"/>
                <a:ext cx="1311065" cy="914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/>
                            </a:rPr>
                            <m:t>𝒘</m:t>
                          </m:r>
                        </m:e>
                      </m:acc>
                      <m:r>
                        <a:rPr lang="en-US" sz="24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  <a:ea typeface="Cambria Math"/>
                                        </a:rPr>
                                        <m:t>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  <a:ea typeface="Cambria Math"/>
                                        </a:rPr>
                                        <m:t>𝑏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  <a:ea typeface="Cambria Math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529535-A58F-4C58-A88F-40D1471C4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128" y="4225825"/>
                <a:ext cx="1311065" cy="914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5955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raw a Regression Plane">
            <a:extLst>
              <a:ext uri="{FF2B5EF4-FFF2-40B4-BE49-F238E27FC236}">
                <a16:creationId xmlns:a16="http://schemas.microsoft.com/office/drawing/2014/main" id="{C0D058A2-8881-4BFB-BD72-7F1CB2617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028" y="2876550"/>
            <a:ext cx="4263184" cy="262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6EC090-D686-42EF-AB1B-0907C7F84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Regression (curve fitting): what model?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3D5BB-CEE2-4117-8C26-F80526FBAC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640" y="1612906"/>
                <a:ext cx="11724640" cy="5122820"/>
              </a:xfrm>
            </p:spPr>
            <p:txBody>
              <a:bodyPr>
                <a:normAutofit/>
              </a:bodyPr>
              <a:lstStyle/>
              <a:p>
                <a:r>
                  <a:rPr lang="en-US" altLang="en-US" dirty="0"/>
                  <a:t>Relationship (function):</a:t>
                </a:r>
              </a:p>
              <a:p>
                <a:pPr lvl="1"/>
                <a:r>
                  <a:rPr lang="en-US" altLang="en-US" dirty="0"/>
                  <a:t>Linear		</a:t>
                </a:r>
                <a:endParaRPr lang="en-US" altLang="en-US" i="1" dirty="0">
                  <a:latin typeface="Cambria Math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en-US" sz="2400" i="1">
                        <a:solidFill>
                          <a:srgbClr val="FF0000"/>
                        </a:solidFill>
                        <a:latin typeface="Cambria Math"/>
                      </a:rPr>
                      <m:t>𝑎</m:t>
                    </m:r>
                    <m:r>
                      <a:rPr lang="en-US" altLang="en-US" sz="2400" i="1">
                        <a:latin typeface="Cambria Math"/>
                      </a:rPr>
                      <m:t> </m:t>
                    </m:r>
                    <m:r>
                      <a:rPr lang="en-US" altLang="en-US" sz="2400" i="1">
                        <a:latin typeface="Cambria Math"/>
                      </a:rPr>
                      <m:t>𝑥</m:t>
                    </m:r>
                    <m:r>
                      <a:rPr lang="en-US" altLang="en-US" sz="2400" i="1">
                        <a:latin typeface="Cambria Math"/>
                      </a:rPr>
                      <m:t>+</m:t>
                    </m:r>
                    <m:r>
                      <a:rPr lang="en-US" altLang="en-US" sz="2400" i="1">
                        <a:solidFill>
                          <a:srgbClr val="FF0000"/>
                        </a:solidFill>
                        <a:latin typeface="Cambria Math"/>
                      </a:rPr>
                      <m:t>𝑏</m:t>
                    </m:r>
                  </m:oMath>
                </a14:m>
                <a:endParaRPr lang="en-US" altLang="en-US" dirty="0"/>
              </a:p>
              <a:p>
                <a:pPr marL="914400" lvl="2" indent="0">
                  <a:buNone/>
                </a:pPr>
                <a:endParaRPr lang="en-US" altLang="en-US" dirty="0"/>
              </a:p>
              <a:p>
                <a:pPr lvl="1"/>
                <a:endParaRPr lang="en-US" altLang="en-US" dirty="0"/>
              </a:p>
              <a:p>
                <a:pPr marL="457200" lvl="1" indent="0">
                  <a:buNone/>
                </a:pPr>
                <a:endParaRPr lang="en-US" altLang="en-US" dirty="0"/>
              </a:p>
              <a:p>
                <a:pPr lvl="1"/>
                <a:r>
                  <a:rPr lang="en-US" altLang="en-US" dirty="0"/>
                  <a:t>Non-linear	</a:t>
                </a:r>
                <a:endParaRPr lang="en-US" altLang="en-US" i="1" dirty="0">
                  <a:latin typeface="Cambria Math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en-US" sz="240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en-US" sz="2400" i="1">
                        <a:latin typeface="Cambria Math"/>
                      </a:rPr>
                      <m:t>=</m:t>
                    </m:r>
                    <m:r>
                      <a:rPr lang="en-US" altLang="en-US" sz="2400" i="1">
                        <a:solidFill>
                          <a:srgbClr val="FF0000"/>
                        </a:solidFill>
                        <a:latin typeface="Cambria Math"/>
                      </a:rPr>
                      <m:t>𝑎</m:t>
                    </m:r>
                    <m:r>
                      <a:rPr lang="en-US" altLang="en-US" sz="2400" i="1"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en-US" sz="2400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400" i="1">
                        <a:latin typeface="Cambria Math"/>
                      </a:rPr>
                      <m:t>+</m:t>
                    </m:r>
                    <m:r>
                      <a:rPr lang="en-US" altLang="en-US" sz="2400" i="1">
                        <a:solidFill>
                          <a:srgbClr val="FF0000"/>
                        </a:solidFill>
                        <a:latin typeface="Cambria Math"/>
                      </a:rPr>
                      <m:t>𝑐</m:t>
                    </m:r>
                  </m:oMath>
                </a14:m>
                <a:endParaRPr lang="en-US" altLang="en-US" dirty="0"/>
              </a:p>
              <a:p>
                <a:r>
                  <a:rPr lang="en-US" altLang="en-US" dirty="0"/>
                  <a:t>Parameter Estimation</a:t>
                </a:r>
              </a:p>
              <a:p>
                <a:pPr lvl="1"/>
                <a:r>
                  <a:rPr lang="en-US" altLang="en-US" dirty="0"/>
                  <a:t>Given data points and desired labels/target values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m:rPr>
                            <m:brk m:alnAt="7"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altLang="en-US" dirty="0"/>
              </a:p>
              <a:p>
                <a:pPr lvl="1"/>
                <a:r>
                  <a:rPr lang="en-US" altLang="en-US" dirty="0"/>
                  <a:t>Find values for </a:t>
                </a:r>
                <a:r>
                  <a:rPr lang="en-US" altLang="en-US" u="sng" dirty="0">
                    <a:solidFill>
                      <a:srgbClr val="FF0000"/>
                    </a:solidFill>
                  </a:rPr>
                  <a:t>parameters</a:t>
                </a:r>
                <a:r>
                  <a:rPr lang="en-US" altLang="en-US" dirty="0"/>
                  <a:t> </a:t>
                </a:r>
                <a:r>
                  <a:rPr lang="en-US" altLang="en-US" i="1" dirty="0"/>
                  <a:t>a</a:t>
                </a:r>
                <a:r>
                  <a:rPr lang="en-US" altLang="en-US" dirty="0"/>
                  <a:t>, </a:t>
                </a:r>
                <a:r>
                  <a:rPr lang="en-US" altLang="en-US" i="1" dirty="0"/>
                  <a:t>b</a:t>
                </a:r>
                <a:r>
                  <a:rPr lang="en-US" altLang="en-US" dirty="0"/>
                  <a:t>, </a:t>
                </a:r>
                <a:r>
                  <a:rPr lang="en-US" altLang="en-US" i="1" dirty="0"/>
                  <a:t>c</a:t>
                </a:r>
                <a:r>
                  <a:rPr lang="en-US" altLang="en-US" dirty="0"/>
                  <a:t>, </a:t>
                </a:r>
                <a:r>
                  <a:rPr lang="en-US" altLang="en-US" b="1" i="1" dirty="0"/>
                  <a:t>w</a:t>
                </a:r>
                <a:r>
                  <a:rPr lang="en-US" altLang="en-US" dirty="0"/>
                  <a:t>, etc.</a:t>
                </a:r>
              </a:p>
              <a:p>
                <a:pPr lvl="1"/>
                <a:r>
                  <a:rPr lang="en-US" altLang="en-US" dirty="0"/>
                  <a:t>Aim to find parameters that make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dirty="0"/>
                  <a:t> as close as possible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3D5BB-CEE2-4117-8C26-F80526FBAC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640" y="1612906"/>
                <a:ext cx="11724640" cy="5122820"/>
              </a:xfrm>
              <a:blipFill>
                <a:blip r:embed="rId3"/>
                <a:stretch>
                  <a:fillRect l="-936" t="-2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764892A-EDB4-4A3A-B53A-F4BD1CA2ECFE}"/>
              </a:ext>
            </a:extLst>
          </p:cNvPr>
          <p:cNvSpPr txBox="1"/>
          <p:nvPr/>
        </p:nvSpPr>
        <p:spPr>
          <a:xfrm>
            <a:off x="1979295" y="3203496"/>
            <a:ext cx="226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1-dimensional input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71F6A79-7263-44D3-992D-464C78F9CAE8}"/>
              </a:ext>
            </a:extLst>
          </p:cNvPr>
          <p:cNvGrpSpPr/>
          <p:nvPr/>
        </p:nvGrpSpPr>
        <p:grpSpPr>
          <a:xfrm>
            <a:off x="3158655" y="2408345"/>
            <a:ext cx="8779565" cy="1181469"/>
            <a:chOff x="3158655" y="2408345"/>
            <a:chExt cx="8779565" cy="1181469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13C514BC-9E39-4B1F-BCB5-836D56289137}"/>
                </a:ext>
              </a:extLst>
            </p:cNvPr>
            <p:cNvSpPr/>
            <p:nvPr/>
          </p:nvSpPr>
          <p:spPr>
            <a:xfrm rot="16200000">
              <a:off x="9132533" y="1726266"/>
              <a:ext cx="219347" cy="2519916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DB15E9-1269-4499-AB70-264C637D7B2C}"/>
                </a:ext>
              </a:extLst>
            </p:cNvPr>
            <p:cNvSpPr txBox="1"/>
            <p:nvPr/>
          </p:nvSpPr>
          <p:spPr>
            <a:xfrm>
              <a:off x="8185150" y="3220482"/>
              <a:ext cx="226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D-dimensional input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14CB21F-BA1A-45B8-9D23-D2D9CF653A75}"/>
                    </a:ext>
                  </a:extLst>
                </p:cNvPr>
                <p:cNvSpPr/>
                <p:nvPr/>
              </p:nvSpPr>
              <p:spPr>
                <a:xfrm>
                  <a:off x="3158655" y="2408345"/>
                  <a:ext cx="8779565" cy="4682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2"/>
                  <a:r>
                    <a:rPr lang="en-US" altLang="en-US" sz="2400" dirty="0"/>
                    <a:t>or       </a:t>
                  </a:r>
                  <a14:m>
                    <m:oMath xmlns:m="http://schemas.openxmlformats.org/officeDocument/2006/math">
                      <m:r>
                        <a:rPr lang="en-US" alt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en-US" sz="2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en-US" sz="24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en-US" sz="2400" i="1">
                          <a:latin typeface="Cambria Math"/>
                        </a:rPr>
                        <m:t>+</m:t>
                      </m:r>
                      <m:r>
                        <a:rPr lang="en-US" alt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𝑏</m:t>
                      </m:r>
                      <m:r>
                        <a:rPr lang="en-US" alt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en-US" sz="24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en-US" sz="2400" i="1">
                          <a:latin typeface="Cambria Math" panose="02040503050406030204" pitchFamily="18" charset="0"/>
                        </a:rPr>
                        <m:t>+ ……+</m:t>
                      </m:r>
                      <m:r>
                        <a:rPr lang="en-US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altLang="en-US" sz="24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alt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endParaRPr lang="en-US" altLang="en-US" sz="24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14CB21F-BA1A-45B8-9D23-D2D9CF653A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8655" y="2408345"/>
                  <a:ext cx="8779565" cy="468205"/>
                </a:xfrm>
                <a:prstGeom prst="rect">
                  <a:avLst/>
                </a:prstGeom>
                <a:blipFill>
                  <a:blip r:embed="rId4"/>
                  <a:stretch>
                    <a:fillRect t="-9091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6608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67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94640" y="1676400"/>
                <a:ext cx="11724640" cy="4419600"/>
              </a:xfrm>
            </p:spPr>
            <p:txBody>
              <a:bodyPr/>
              <a:lstStyle/>
              <a:p>
                <a:r>
                  <a:rPr lang="en-US" altLang="en-US" dirty="0"/>
                  <a:t>Requires relationship to be </a:t>
                </a:r>
                <a:r>
                  <a:rPr lang="en-US" altLang="en-US" i="1" dirty="0"/>
                  <a:t>linear</a:t>
                </a:r>
                <a:endParaRPr lang="en-US" altLang="en-US" dirty="0"/>
              </a:p>
              <a:p>
                <a:r>
                  <a:rPr lang="en-US" altLang="en-US" dirty="0"/>
                  <a:t>Matrix inverse is expensive for large numbers of parameters (complex models)</a:t>
                </a:r>
              </a:p>
              <a:p>
                <a:pPr lvl="1"/>
                <a:r>
                  <a:rPr lang="en-US" altLang="en-US" dirty="0"/>
                  <a:t>In general,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en-US" dirty="0"/>
                  <a:t>)</a:t>
                </a:r>
              </a:p>
              <a:p>
                <a:pPr lvl="1"/>
                <a:r>
                  <a:rPr lang="en-US" altLang="en-US" dirty="0"/>
                  <a:t>Sometime, matrix inverse might even not exist</a:t>
                </a:r>
              </a:p>
              <a:p>
                <a:r>
                  <a:rPr lang="en-US" altLang="en-US" u="sng" dirty="0"/>
                  <a:t>Outliers (noise in the “label” or “input features”)</a:t>
                </a:r>
                <a:endParaRPr lang="en-US" altLang="en-US" dirty="0"/>
              </a:p>
              <a:p>
                <a:pPr lvl="1"/>
                <a:r>
                  <a:rPr lang="en-US" altLang="en-US" dirty="0"/>
                  <a:t>Data point(s) which don’t match the pattern</a:t>
                </a:r>
              </a:p>
              <a:p>
                <a:pPr lvl="1"/>
                <a:r>
                  <a:rPr lang="en-US" altLang="en-US" dirty="0"/>
                  <a:t>Squared error is large, large influence on SSE</a:t>
                </a:r>
              </a:p>
              <a:p>
                <a:pPr lvl="1"/>
                <a:r>
                  <a:rPr lang="en-US" altLang="en-US" dirty="0"/>
                  <a:t>Thus, outliers can significantly affect results</a:t>
                </a:r>
              </a:p>
            </p:txBody>
          </p:sp>
        </mc:Choice>
        <mc:Fallback xmlns="">
          <p:sp>
            <p:nvSpPr>
              <p:cNvPr id="2867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4640" y="1676400"/>
                <a:ext cx="11724640" cy="4419600"/>
              </a:xfrm>
              <a:blipFill>
                <a:blip r:embed="rId2"/>
                <a:stretch>
                  <a:fillRect l="-936" t="-2207" r="-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A26D30CC-BED2-48A8-A669-2DFF3AA2AFFC}"/>
              </a:ext>
            </a:extLst>
          </p:cNvPr>
          <p:cNvGrpSpPr/>
          <p:nvPr/>
        </p:nvGrpSpPr>
        <p:grpSpPr>
          <a:xfrm>
            <a:off x="9950494" y="2961527"/>
            <a:ext cx="1260987" cy="1420402"/>
            <a:chOff x="7924800" y="2209800"/>
            <a:chExt cx="2362200" cy="2362200"/>
          </a:xfrm>
        </p:grpSpPr>
        <p:sp>
          <p:nvSpPr>
            <p:cNvPr id="5" name="Line 4">
              <a:extLst>
                <a:ext uri="{FF2B5EF4-FFF2-40B4-BE49-F238E27FC236}">
                  <a16:creationId xmlns:a16="http://schemas.microsoft.com/office/drawing/2014/main" id="{64B4D063-751F-4608-9258-8A4807FCC9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01000" y="2209800"/>
              <a:ext cx="0" cy="2286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B9335851-AC25-4539-BEE7-C6E60CEC729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9143206" y="3353594"/>
              <a:ext cx="1588" cy="2286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7">
              <a:extLst>
                <a:ext uri="{FF2B5EF4-FFF2-40B4-BE49-F238E27FC236}">
                  <a16:creationId xmlns:a16="http://schemas.microsoft.com/office/drawing/2014/main" id="{18EB2CF7-A086-4437-A242-A92C9DD58E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296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8">
              <a:extLst>
                <a:ext uri="{FF2B5EF4-FFF2-40B4-BE49-F238E27FC236}">
                  <a16:creationId xmlns:a16="http://schemas.microsoft.com/office/drawing/2014/main" id="{E5D1F432-6F4D-4DC7-9766-6507DECA02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582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2CD8EA61-1E07-4BED-A59D-15AEAD7900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868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10">
              <a:extLst>
                <a:ext uri="{FF2B5EF4-FFF2-40B4-BE49-F238E27FC236}">
                  <a16:creationId xmlns:a16="http://schemas.microsoft.com/office/drawing/2014/main" id="{E36D21E7-5B62-4995-BE7A-EDED251345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154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11">
              <a:extLst>
                <a:ext uri="{FF2B5EF4-FFF2-40B4-BE49-F238E27FC236}">
                  <a16:creationId xmlns:a16="http://schemas.microsoft.com/office/drawing/2014/main" id="{3FAAC89F-7F85-4C23-954E-61017C89F4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440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2">
              <a:extLst>
                <a:ext uri="{FF2B5EF4-FFF2-40B4-BE49-F238E27FC236}">
                  <a16:creationId xmlns:a16="http://schemas.microsoft.com/office/drawing/2014/main" id="{155C91CC-8BE7-47C1-AB12-3F1F0FD19A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726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3">
              <a:extLst>
                <a:ext uri="{FF2B5EF4-FFF2-40B4-BE49-F238E27FC236}">
                  <a16:creationId xmlns:a16="http://schemas.microsoft.com/office/drawing/2014/main" id="{AA9CBEA5-AFFD-4592-BA99-915D97D61D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12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4">
              <a:extLst>
                <a:ext uri="{FF2B5EF4-FFF2-40B4-BE49-F238E27FC236}">
                  <a16:creationId xmlns:a16="http://schemas.microsoft.com/office/drawing/2014/main" id="{1B48AEFF-46D1-41AC-A45A-55DF540DC6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298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5">
              <a:extLst>
                <a:ext uri="{FF2B5EF4-FFF2-40B4-BE49-F238E27FC236}">
                  <a16:creationId xmlns:a16="http://schemas.microsoft.com/office/drawing/2014/main" id="{97A29254-68E3-471D-B681-BEB8050245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584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6">
              <a:extLst>
                <a:ext uri="{FF2B5EF4-FFF2-40B4-BE49-F238E27FC236}">
                  <a16:creationId xmlns:a16="http://schemas.microsoft.com/office/drawing/2014/main" id="{C9AE6748-34C0-4704-BF58-CF03C669BE8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41910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7">
              <a:extLst>
                <a:ext uri="{FF2B5EF4-FFF2-40B4-BE49-F238E27FC236}">
                  <a16:creationId xmlns:a16="http://schemas.microsoft.com/office/drawing/2014/main" id="{03731BF1-61CD-4626-95B7-8BB1FBF2C7C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39624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18">
              <a:extLst>
                <a:ext uri="{FF2B5EF4-FFF2-40B4-BE49-F238E27FC236}">
                  <a16:creationId xmlns:a16="http://schemas.microsoft.com/office/drawing/2014/main" id="{066E1493-B3AA-4653-A089-4D328421883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37338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19">
              <a:extLst>
                <a:ext uri="{FF2B5EF4-FFF2-40B4-BE49-F238E27FC236}">
                  <a16:creationId xmlns:a16="http://schemas.microsoft.com/office/drawing/2014/main" id="{3E761E00-5D1B-4611-AA76-3AB1AE9F307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35052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20">
              <a:extLst>
                <a:ext uri="{FF2B5EF4-FFF2-40B4-BE49-F238E27FC236}">
                  <a16:creationId xmlns:a16="http://schemas.microsoft.com/office/drawing/2014/main" id="{27044ABD-B52A-423B-A8CC-C0E0A5F4965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3276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21">
              <a:extLst>
                <a:ext uri="{FF2B5EF4-FFF2-40B4-BE49-F238E27FC236}">
                  <a16:creationId xmlns:a16="http://schemas.microsoft.com/office/drawing/2014/main" id="{60FBBB31-24DA-4FE6-9A88-7EFC3F1D849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30480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22">
              <a:extLst>
                <a:ext uri="{FF2B5EF4-FFF2-40B4-BE49-F238E27FC236}">
                  <a16:creationId xmlns:a16="http://schemas.microsoft.com/office/drawing/2014/main" id="{D056E29A-3005-49CA-87C6-633E51FEB40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28194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23">
              <a:extLst>
                <a:ext uri="{FF2B5EF4-FFF2-40B4-BE49-F238E27FC236}">
                  <a16:creationId xmlns:a16="http://schemas.microsoft.com/office/drawing/2014/main" id="{A715E6BF-9D02-46BD-83BB-72664BC7D35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25908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24">
              <a:extLst>
                <a:ext uri="{FF2B5EF4-FFF2-40B4-BE49-F238E27FC236}">
                  <a16:creationId xmlns:a16="http://schemas.microsoft.com/office/drawing/2014/main" id="{102B3EEB-62BC-4021-8D3F-930D8F4F807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23622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Oval 25">
              <a:extLst>
                <a:ext uri="{FF2B5EF4-FFF2-40B4-BE49-F238E27FC236}">
                  <a16:creationId xmlns:a16="http://schemas.microsoft.com/office/drawing/2014/main" id="{0322A15A-D077-4D69-A46D-5B39EA05006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172450" y="4451350"/>
              <a:ext cx="109538" cy="1095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6" name="Oval 26">
              <a:extLst>
                <a:ext uri="{FF2B5EF4-FFF2-40B4-BE49-F238E27FC236}">
                  <a16:creationId xmlns:a16="http://schemas.microsoft.com/office/drawing/2014/main" id="{3AAFD0E7-B085-4E7B-A450-7C229CA88B5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401053" y="4445000"/>
              <a:ext cx="109538" cy="1095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7" name="Oval 27">
              <a:extLst>
                <a:ext uri="{FF2B5EF4-FFF2-40B4-BE49-F238E27FC236}">
                  <a16:creationId xmlns:a16="http://schemas.microsoft.com/office/drawing/2014/main" id="{878C5903-4FC4-454E-BC14-CAB87B04C38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943850" y="3067050"/>
              <a:ext cx="109538" cy="1095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00FCF4D-D127-4595-A8C4-B9CF28AD9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494" y="5004980"/>
            <a:ext cx="1260988" cy="1405601"/>
          </a:xfrm>
          <a:prstGeom prst="rect">
            <a:avLst/>
          </a:prstGeom>
        </p:spPr>
      </p:pic>
      <p:sp>
        <p:nvSpPr>
          <p:cNvPr id="53" name="Line 28">
            <a:extLst>
              <a:ext uri="{FF2B5EF4-FFF2-40B4-BE49-F238E27FC236}">
                <a16:creationId xmlns:a16="http://schemas.microsoft.com/office/drawing/2014/main" id="{3D3A1554-F632-4F63-8376-F1FC0283EA5A}"/>
              </a:ext>
            </a:extLst>
          </p:cNvPr>
          <p:cNvSpPr>
            <a:spLocks noChangeShapeType="1"/>
          </p:cNvSpPr>
          <p:nvPr/>
        </p:nvSpPr>
        <p:spPr bwMode="auto">
          <a:xfrm>
            <a:off x="9826842" y="3137268"/>
            <a:ext cx="570601" cy="184782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Line 28">
            <a:extLst>
              <a:ext uri="{FF2B5EF4-FFF2-40B4-BE49-F238E27FC236}">
                <a16:creationId xmlns:a16="http://schemas.microsoft.com/office/drawing/2014/main" id="{A519A69F-8F04-494E-B8B4-7ACC50BC1A3B}"/>
              </a:ext>
            </a:extLst>
          </p:cNvPr>
          <p:cNvSpPr>
            <a:spLocks noChangeShapeType="1"/>
          </p:cNvSpPr>
          <p:nvPr/>
        </p:nvSpPr>
        <p:spPr bwMode="auto">
          <a:xfrm>
            <a:off x="9765514" y="4954573"/>
            <a:ext cx="570601" cy="184782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Line 28">
            <a:extLst>
              <a:ext uri="{FF2B5EF4-FFF2-40B4-BE49-F238E27FC236}">
                <a16:creationId xmlns:a16="http://schemas.microsoft.com/office/drawing/2014/main" id="{C868B9AA-537E-4AD2-919E-77321D3BBBB8}"/>
              </a:ext>
            </a:extLst>
          </p:cNvPr>
          <p:cNvSpPr>
            <a:spLocks noChangeShapeType="1"/>
          </p:cNvSpPr>
          <p:nvPr/>
        </p:nvSpPr>
        <p:spPr bwMode="auto">
          <a:xfrm>
            <a:off x="9678256" y="5084270"/>
            <a:ext cx="719187" cy="16292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45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07A57-77DA-4EDC-8FC6-DD0893520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79C34D-CED9-427D-A1ED-213BE8976F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 different textbooks or papers</a:t>
                </a:r>
              </a:p>
              <a:p>
                <a:pPr lvl="1"/>
                <a:r>
                  <a:rPr lang="en-US" i="1" dirty="0"/>
                  <a:t>b</a:t>
                </a:r>
                <a:r>
                  <a:rPr lang="en-US" dirty="0"/>
                  <a:t> is sometimes denoted as </a:t>
                </a:r>
                <a:r>
                  <a:rPr lang="en-US" i="1" dirty="0"/>
                  <a:t>w</a:t>
                </a:r>
                <a:r>
                  <a:rPr lang="en-US" dirty="0"/>
                  <a:t>[0];</a:t>
                </a:r>
              </a:p>
              <a:p>
                <a:pPr lvl="1"/>
                <a:r>
                  <a:rPr lang="en-US" b="1" i="1" dirty="0"/>
                  <a:t>w</a:t>
                </a:r>
                <a:r>
                  <a:rPr lang="en-US" dirty="0"/>
                  <a:t> is called weights or parameters or parameter vector, and </a:t>
                </a:r>
                <a:r>
                  <a:rPr lang="en-US" i="1" dirty="0"/>
                  <a:t>b</a:t>
                </a:r>
                <a:r>
                  <a:rPr lang="en-US" dirty="0"/>
                  <a:t> as bias;</a:t>
                </a:r>
              </a:p>
              <a:p>
                <a:pPr lvl="1"/>
                <a:r>
                  <a:rPr lang="en-US" dirty="0"/>
                  <a:t>sometimes,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US" dirty="0"/>
                  <a:t> is called parameters, too;</a:t>
                </a:r>
              </a:p>
              <a:p>
                <a:pPr lvl="1"/>
                <a:r>
                  <a:rPr lang="en-US" dirty="0"/>
                  <a:t>sometimes, people write </a:t>
                </a:r>
                <a:r>
                  <a:rPr lang="en-US" b="1" i="1" dirty="0"/>
                  <a:t>w</a:t>
                </a:r>
                <a:r>
                  <a:rPr lang="en-US" dirty="0"/>
                  <a:t>,</a:t>
                </a:r>
                <a:r>
                  <a:rPr lang="en-US" b="1" i="1" dirty="0"/>
                  <a:t> </a:t>
                </a:r>
                <a:r>
                  <a:rPr lang="en-US" dirty="0"/>
                  <a:t>but they actually mean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  <m:t>𝒘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sometimes, people write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(or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) to denote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(or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So please pay attention to contexts when you read papers, textbooks, or assigned reading material.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79C34D-CED9-427D-A1ED-213BE8976F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6" t="-2273" b="-1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0826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8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94640" y="1612906"/>
                <a:ext cx="11724640" cy="5245094"/>
              </a:xfrm>
            </p:spPr>
            <p:txBody>
              <a:bodyPr>
                <a:normAutofit/>
              </a:bodyPr>
              <a:lstStyle/>
              <a:p>
                <a:r>
                  <a:rPr lang="en-US" altLang="en-US" dirty="0"/>
                  <a:t>Linear regression (LR)</a:t>
                </a:r>
              </a:p>
              <a:p>
                <a:pPr lvl="1"/>
                <a:r>
                  <a:rPr lang="en-US" altLang="en-US" dirty="0"/>
                  <a:t>Fit a linear line to labeled data:</a:t>
                </a:r>
              </a:p>
              <a:p>
                <a:pPr lvl="2"/>
                <a:r>
                  <a:rPr lang="en-US" altLang="en-US" dirty="0"/>
                  <a:t>For one-dimensional cases,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1" i="1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alt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en-US" dirty="0"/>
              </a:p>
              <a:p>
                <a:pPr lvl="2"/>
                <a:r>
                  <a:rPr lang="en-US" altLang="en-US" dirty="0"/>
                  <a:t>For multi-dimensional cases,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1" i="1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alt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r>
                          <a:rPr lang="en-US" alt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br>
                  <a:rPr lang="en-US" altLang="en-US" dirty="0"/>
                </a:br>
                <a:r>
                  <a:rPr lang="en-US" altLang="en-US" dirty="0"/>
                  <a:t>				   </a:t>
                </a:r>
                <a14:m>
                  <m:oMath xmlns:m="http://schemas.openxmlformats.org/officeDocument/2006/math"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1" i="1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alt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en-US" b="1" i="1">
                        <a:latin typeface="Cambria Math"/>
                      </a:rPr>
                      <m:t>𝒙</m:t>
                    </m:r>
                    <m:r>
                      <a:rPr lang="en-US" alt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en-US" dirty="0"/>
              </a:p>
              <a:p>
                <a:pPr lvl="1"/>
                <a:r>
                  <a:rPr lang="en-US" altLang="en-US" dirty="0"/>
                  <a:t>Loss/error: absolute, square, etc.</a:t>
                </a:r>
              </a:p>
              <a:p>
                <a:r>
                  <a:rPr lang="en-US" altLang="en-US" dirty="0"/>
                  <a:t>Parameter estimation for LR</a:t>
                </a:r>
              </a:p>
              <a:p>
                <a:pPr lvl="1"/>
                <a:r>
                  <a:rPr lang="en-US" altLang="en-US" dirty="0"/>
                  <a:t>For the sum of square error: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en-US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en-US" i="1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en-US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en-US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en-US" i="1">
                                    <a:latin typeface="Cambria Math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en-US" b="1" i="1">
                                            <a:latin typeface="Cambria Math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en-US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en-US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en-US" dirty="0"/>
              </a:p>
              <a:p>
                <a:pPr lvl="1"/>
                <a:r>
                  <a:rPr lang="en-US" altLang="en-US" dirty="0"/>
                  <a:t>The closed-form solution that minimizes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(if we have the inverse)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  <m:t>𝒘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  <a:ea typeface="Cambria Math"/>
                      </a:rPr>
                      <m:t>∗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acc>
                                <m:acc>
                                  <m:accPr>
                                    <m:chr m:val="̃"/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1" i="1">
                            <a:latin typeface="Cambria Math"/>
                          </a:rPr>
                          <m:t>−</m:t>
                        </m:r>
                        <m:r>
                          <a:rPr lang="en-US" b="1" i="1">
                            <a:latin typeface="Cambria Math"/>
                          </a:rPr>
                          <m:t>𝟏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altLang="en-US" dirty="0"/>
                  <a:t>,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                                  </m:t>
                    </m:r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  <m:t>𝒘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  <a:ea typeface="Cambria Math"/>
                      </a:rPr>
                      <m:t>∗=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…,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en-US" altLang="en-US" dirty="0"/>
              </a:p>
              <a:p>
                <a:pPr lvl="1"/>
                <a:r>
                  <a:rPr lang="en-US" altLang="en-US" dirty="0"/>
                  <a:t>Careful about how the data is represented</a:t>
                </a:r>
              </a:p>
            </p:txBody>
          </p:sp>
        </mc:Choice>
        <mc:Fallback xmlns="">
          <p:sp>
            <p:nvSpPr>
              <p:cNvPr id="1638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4640" y="1612906"/>
                <a:ext cx="11724640" cy="5245094"/>
              </a:xfrm>
              <a:blipFill>
                <a:blip r:embed="rId2"/>
                <a:stretch>
                  <a:fillRect l="-936" t="-1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C807563-0495-42B9-8623-F560B9AA5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0030" y="1242290"/>
            <a:ext cx="3811700" cy="362184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C2EB0A-CF5C-4D6C-891F-F782097C0D20}"/>
              </a:ext>
            </a:extLst>
          </p:cNvPr>
          <p:cNvCxnSpPr>
            <a:cxnSpLocks/>
          </p:cNvCxnSpPr>
          <p:nvPr/>
        </p:nvCxnSpPr>
        <p:spPr>
          <a:xfrm flipV="1">
            <a:off x="8143400" y="2138094"/>
            <a:ext cx="3329608" cy="2284617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1772A11-6BE4-4F00-A8A4-D57BC520AEF2}"/>
              </a:ext>
            </a:extLst>
          </p:cNvPr>
          <p:cNvSpPr/>
          <p:nvPr/>
        </p:nvSpPr>
        <p:spPr>
          <a:xfrm>
            <a:off x="9503595" y="1552676"/>
            <a:ext cx="2531109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2000" dirty="0">
                <a:solidFill>
                  <a:srgbClr val="FFFF00"/>
                </a:solidFill>
              </a:rPr>
              <a:t>Parameter Estimation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3E89F9-23F0-4EA8-8192-1A5C67C69268}"/>
              </a:ext>
            </a:extLst>
          </p:cNvPr>
          <p:cNvCxnSpPr>
            <a:cxnSpLocks/>
            <a:endCxn id="4" idx="3"/>
          </p:cNvCxnSpPr>
          <p:nvPr/>
        </p:nvCxnSpPr>
        <p:spPr>
          <a:xfrm flipV="1">
            <a:off x="7964495" y="3053213"/>
            <a:ext cx="3717235" cy="455098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369BA7-6A6A-49F0-85E2-447C55BE2BA4}"/>
              </a:ext>
            </a:extLst>
          </p:cNvPr>
          <p:cNvCxnSpPr>
            <a:cxnSpLocks/>
          </p:cNvCxnSpPr>
          <p:nvPr/>
        </p:nvCxnSpPr>
        <p:spPr>
          <a:xfrm>
            <a:off x="7964495" y="2138094"/>
            <a:ext cx="3508513" cy="1817477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DC17DA-4DF0-4A00-AD78-BDC360C081A0}"/>
              </a:ext>
            </a:extLst>
          </p:cNvPr>
          <p:cNvCxnSpPr>
            <a:cxnSpLocks/>
          </p:cNvCxnSpPr>
          <p:nvPr/>
        </p:nvCxnSpPr>
        <p:spPr>
          <a:xfrm>
            <a:off x="8769565" y="1798780"/>
            <a:ext cx="2087217" cy="2852531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33B9537-5373-41DC-AC10-E116E9913EC6}"/>
              </a:ext>
            </a:extLst>
          </p:cNvPr>
          <p:cNvGrpSpPr/>
          <p:nvPr/>
        </p:nvGrpSpPr>
        <p:grpSpPr>
          <a:xfrm>
            <a:off x="5699791" y="5039474"/>
            <a:ext cx="6319489" cy="1747823"/>
            <a:chOff x="5699791" y="5039474"/>
            <a:chExt cx="6319489" cy="1747823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4159C4C-76FC-4DCD-9840-BF1313546075}"/>
                </a:ext>
              </a:extLst>
            </p:cNvPr>
            <p:cNvSpPr/>
            <p:nvPr/>
          </p:nvSpPr>
          <p:spPr>
            <a:xfrm>
              <a:off x="6241551" y="5039474"/>
              <a:ext cx="452062" cy="647272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A4A11AD-C36F-46F4-A8EA-D33C8FF3DB4E}"/>
                </a:ext>
              </a:extLst>
            </p:cNvPr>
            <p:cNvSpPr/>
            <p:nvPr/>
          </p:nvSpPr>
          <p:spPr>
            <a:xfrm>
              <a:off x="9436881" y="5044468"/>
              <a:ext cx="452063" cy="647272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BD230DD-3D47-4E7E-BEB6-6617ED8474E5}"/>
                </a:ext>
              </a:extLst>
            </p:cNvPr>
            <p:cNvSpPr txBox="1"/>
            <p:nvPr/>
          </p:nvSpPr>
          <p:spPr>
            <a:xfrm>
              <a:off x="9201307" y="6134658"/>
              <a:ext cx="28179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Concatenate 1 at the end of each column vector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8E4109A-A965-4405-8122-661EAFF992B9}"/>
                    </a:ext>
                  </a:extLst>
                </p:cNvPr>
                <p:cNvSpPr txBox="1"/>
                <p:nvPr/>
              </p:nvSpPr>
              <p:spPr>
                <a:xfrm>
                  <a:off x="5699791" y="6140966"/>
                  <a:ext cx="32131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FF0000"/>
                      </a:solidFill>
                    </a:rPr>
                    <a:t>Concatenate b at the end of the column vector </a:t>
                  </a:r>
                  <a14:m>
                    <m:oMath xmlns:m="http://schemas.openxmlformats.org/officeDocument/2006/math"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8E4109A-A965-4405-8122-661EAFF992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9791" y="6140966"/>
                  <a:ext cx="3213100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1518" t="-4717" r="-1139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E6CA3DD-84EF-45E6-BD84-74D9FABCB764}"/>
                </a:ext>
              </a:extLst>
            </p:cNvPr>
            <p:cNvCxnSpPr>
              <a:stCxn id="13" idx="0"/>
            </p:cNvCxnSpPr>
            <p:nvPr/>
          </p:nvCxnSpPr>
          <p:spPr>
            <a:xfrm flipH="1" flipV="1">
              <a:off x="6616700" y="5549900"/>
              <a:ext cx="689641" cy="59106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AC202D0-8B00-45AB-AC54-D93615A0C6D9}"/>
                </a:ext>
              </a:extLst>
            </p:cNvPr>
            <p:cNvCxnSpPr>
              <a:cxnSpLocks/>
              <a:stCxn id="3" idx="0"/>
              <a:endCxn id="11" idx="5"/>
            </p:cNvCxnSpPr>
            <p:nvPr/>
          </p:nvCxnSpPr>
          <p:spPr>
            <a:xfrm flipH="1" flipV="1">
              <a:off x="9822741" y="5596949"/>
              <a:ext cx="787553" cy="537709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397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3639B-B75B-41A8-B15D-A82205949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Recap: 1-dimensional case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BBDFFF-CBDB-4C76-8A00-5A439DB732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The closed-form solution is applicable to </a:t>
                </a:r>
                <a:r>
                  <a:rPr lang="en-US" altLang="en-US" dirty="0">
                    <a:solidFill>
                      <a:srgbClr val="FF0000"/>
                    </a:solidFill>
                  </a:rPr>
                  <a:t>some</a:t>
                </a:r>
                <a:r>
                  <a:rPr lang="en-US" altLang="en-US" dirty="0"/>
                  <a:t> non-linear regression</a:t>
                </a:r>
              </a:p>
              <a:p>
                <a:pPr lvl="1"/>
                <a:r>
                  <a:rPr lang="en-US" altLang="en-US" dirty="0"/>
                  <a:t>Polynomial, or when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dirty="0"/>
                  <a:t> is the linear combination of terms derived by </a:t>
                </a:r>
                <a14:m>
                  <m:oMath xmlns:m="http://schemas.openxmlformats.org/officeDocument/2006/math">
                    <m:r>
                      <a:rPr lang="en-US" altLang="en-US" b="1" i="1">
                        <a:latin typeface="Cambria Math"/>
                      </a:rPr>
                      <m:t>𝒙</m:t>
                    </m:r>
                  </m:oMath>
                </a14:m>
                <a:r>
                  <a:rPr lang="en-US" altLang="en-US" dirty="0"/>
                  <a:t>.</a:t>
                </a:r>
              </a:p>
              <a:p>
                <a:pPr lvl="1"/>
                <a:r>
                  <a:rPr lang="en-US" altLang="en-US" dirty="0">
                    <a:solidFill>
                      <a:srgbClr val="0070C0"/>
                    </a:solidFill>
                  </a:rPr>
                  <a:t>a</a:t>
                </a:r>
                <a:r>
                  <a:rPr lang="en-US" altLang="en-US" dirty="0"/>
                  <a:t>, </a:t>
                </a:r>
                <a:r>
                  <a:rPr lang="en-US" altLang="en-US" dirty="0">
                    <a:solidFill>
                      <a:srgbClr val="0070C0"/>
                    </a:solidFill>
                  </a:rPr>
                  <a:t>b</a:t>
                </a:r>
                <a:r>
                  <a:rPr lang="en-US" altLang="en-US" dirty="0"/>
                  <a:t>, </a:t>
                </a:r>
                <a:r>
                  <a:rPr lang="en-US" altLang="en-US" dirty="0">
                    <a:solidFill>
                      <a:srgbClr val="0070C0"/>
                    </a:solidFill>
                  </a:rPr>
                  <a:t>c</a:t>
                </a:r>
                <a:r>
                  <a:rPr lang="en-US" altLang="en-US" dirty="0"/>
                  <a:t> just are just to indicate what to estimate. You can change the notations.</a:t>
                </a:r>
              </a:p>
              <a:p>
                <a:pPr lvl="1"/>
                <a:endParaRPr lang="en-US" alt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BBDFFF-CBDB-4C76-8A00-5A439DB732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6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C4A316F-6B55-46D0-AE75-DB17AA25E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" y="2782233"/>
            <a:ext cx="5852172" cy="4389129"/>
          </a:xfrm>
          <a:prstGeom prst="rect">
            <a:avLst/>
          </a:prstGeom>
        </p:spPr>
      </p:pic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43629B35-E8CD-45A0-BC47-9AFA0A1CC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744" y="2807918"/>
            <a:ext cx="5852172" cy="43891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83DCA5-DC6C-4189-A5B8-C53D61ABA865}"/>
                  </a:ext>
                </a:extLst>
              </p:cNvPr>
              <p:cNvSpPr txBox="1"/>
              <p:nvPr/>
            </p:nvSpPr>
            <p:spPr>
              <a:xfrm>
                <a:off x="1037426" y="3329499"/>
                <a:ext cx="17143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𝑦</m:t>
                      </m:r>
                      <m:r>
                        <a:rPr lang="en-US" sz="2400" i="1" smtClean="0"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i="1">
                          <a:latin typeface="Cambria Math"/>
                        </a:rPr>
                        <m:t>𝑥</m:t>
                      </m:r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83DCA5-DC6C-4189-A5B8-C53D61ABA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426" y="3329499"/>
                <a:ext cx="1714380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7F78013-222C-4F6C-9093-05902E971F9E}"/>
                  </a:ext>
                </a:extLst>
              </p:cNvPr>
              <p:cNvSpPr txBox="1"/>
              <p:nvPr/>
            </p:nvSpPr>
            <p:spPr>
              <a:xfrm>
                <a:off x="6578621" y="3350048"/>
                <a:ext cx="25775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𝑦</m:t>
                      </m:r>
                      <m:r>
                        <a:rPr lang="en-US" sz="2400" i="1" smtClean="0"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latin typeface="Cambria Math"/>
                        </a:rPr>
                        <m:t>𝑥</m:t>
                      </m:r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7F78013-222C-4F6C-9093-05902E971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621" y="3350048"/>
                <a:ext cx="2577565" cy="461665"/>
              </a:xfrm>
              <a:prstGeom prst="rect">
                <a:avLst/>
              </a:prstGeom>
              <a:blipFill>
                <a:blip r:embed="rId6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1988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246EA-4868-4CA4-B486-B565FA220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</a:t>
            </a:r>
            <a:r>
              <a:rPr lang="en-US" altLang="en-US" dirty="0"/>
              <a:t>1-dimensional case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15FFBD-3551-4E5B-91E0-4084C8F21CF0}"/>
                  </a:ext>
                </a:extLst>
              </p:cNvPr>
              <p:cNvSpPr txBox="1"/>
              <p:nvPr/>
            </p:nvSpPr>
            <p:spPr>
              <a:xfrm>
                <a:off x="294640" y="1561539"/>
                <a:ext cx="34285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𝑦</m:t>
                      </m:r>
                      <m:r>
                        <a:rPr lang="en-US" sz="2400" i="1" smtClean="0"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latin typeface="Cambria Math"/>
                        </a:rPr>
                        <m:t>𝑐𝑥</m:t>
                      </m:r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latin typeface="Cambria Math"/>
                        </a:rPr>
                        <m:t>𝑏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latin typeface="Cambria Math"/>
                        </a:rPr>
                        <m:t>𝑎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15FFBD-3551-4E5B-91E0-4084C8F21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40" y="1561539"/>
                <a:ext cx="3428567" cy="461665"/>
              </a:xfrm>
              <a:prstGeom prst="rect">
                <a:avLst/>
              </a:prstGeom>
              <a:blipFill>
                <a:blip r:embed="rId2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B6E6DF2-D663-4E20-80A2-07FE0F29B20A}"/>
                  </a:ext>
                </a:extLst>
              </p:cNvPr>
              <p:cNvSpPr txBox="1"/>
              <p:nvPr/>
            </p:nvSpPr>
            <p:spPr>
              <a:xfrm>
                <a:off x="6562631" y="2456774"/>
                <a:ext cx="3378361" cy="162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𝑿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𝑁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𝑁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B6E6DF2-D663-4E20-80A2-07FE0F29B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2631" y="2456774"/>
                <a:ext cx="3378361" cy="16231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1F076D-19CA-4C79-A1E1-0A2C97B062B4}"/>
                  </a:ext>
                </a:extLst>
              </p:cNvPr>
              <p:cNvSpPr txBox="1"/>
              <p:nvPr/>
            </p:nvSpPr>
            <p:spPr>
              <a:xfrm>
                <a:off x="10558944" y="2540986"/>
                <a:ext cx="1348061" cy="1452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/>
                            </a:rPr>
                            <m:t>𝒘</m:t>
                          </m:r>
                        </m:e>
                      </m:acc>
                      <m:r>
                        <a:rPr lang="en-US" sz="24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𝑔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  <a:ea typeface="Cambria Math"/>
                                        </a:rPr>
                                        <m:t>𝑐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/>
                                          <a:ea typeface="Cambria Math"/>
                                        </a:rPr>
                                        <m:t>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  <a:ea typeface="Cambria Math"/>
                                        </a:rPr>
                                        <m:t>𝑎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1F076D-19CA-4C79-A1E1-0A2C97B06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944" y="2540986"/>
                <a:ext cx="1348061" cy="14529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84B60C-FFF8-496A-B315-C9F73385467E}"/>
                  </a:ext>
                </a:extLst>
              </p:cNvPr>
              <p:cNvSpPr txBox="1"/>
              <p:nvPr/>
            </p:nvSpPr>
            <p:spPr>
              <a:xfrm>
                <a:off x="439654" y="2522243"/>
                <a:ext cx="1447704" cy="1452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/>
                        </a:rPr>
                        <m:t>𝒚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/>
                                          <a:ea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84B60C-FFF8-496A-B315-C9F733854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54" y="2522243"/>
                <a:ext cx="1447704" cy="14529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2E63AB6-1BB2-41B9-B79C-437CC6EAEA2F}"/>
              </a:ext>
            </a:extLst>
          </p:cNvPr>
          <p:cNvGrpSpPr/>
          <p:nvPr/>
        </p:nvGrpSpPr>
        <p:grpSpPr>
          <a:xfrm>
            <a:off x="7688741" y="2375693"/>
            <a:ext cx="3801536" cy="186268"/>
            <a:chOff x="4140198" y="3191930"/>
            <a:chExt cx="3801536" cy="18626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233E94D-E0F6-4499-9A66-B97BF409C555}"/>
                </a:ext>
              </a:extLst>
            </p:cNvPr>
            <p:cNvCxnSpPr/>
            <p:nvPr/>
          </p:nvCxnSpPr>
          <p:spPr bwMode="auto">
            <a:xfrm flipV="1">
              <a:off x="7941734" y="3191930"/>
              <a:ext cx="0" cy="18222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0E45759-1B80-4263-AE86-CDAEB90AF642}"/>
                </a:ext>
              </a:extLst>
            </p:cNvPr>
            <p:cNvCxnSpPr/>
            <p:nvPr/>
          </p:nvCxnSpPr>
          <p:spPr bwMode="auto">
            <a:xfrm flipV="1">
              <a:off x="4140198" y="3195975"/>
              <a:ext cx="0" cy="18222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triangle" w="lg" len="lg"/>
              <a:tailEnd type="none" w="med" len="med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3AFA734-6FA5-4953-95BE-162EA2342B0D}"/>
                </a:ext>
              </a:extLst>
            </p:cNvPr>
            <p:cNvCxnSpPr/>
            <p:nvPr/>
          </p:nvCxnSpPr>
          <p:spPr bwMode="auto">
            <a:xfrm flipH="1">
              <a:off x="4140198" y="3195975"/>
              <a:ext cx="3801536" cy="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AF68C0-7A83-4A6D-BD33-1D85A0C121ED}"/>
              </a:ext>
            </a:extLst>
          </p:cNvPr>
          <p:cNvGrpSpPr/>
          <p:nvPr/>
        </p:nvGrpSpPr>
        <p:grpSpPr>
          <a:xfrm>
            <a:off x="8196744" y="2282182"/>
            <a:ext cx="3666067" cy="889765"/>
            <a:chOff x="4648200" y="3123819"/>
            <a:chExt cx="3666067" cy="889765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8ECD108-D1F1-45F7-9202-B05DF4FB87B4}"/>
                </a:ext>
              </a:extLst>
            </p:cNvPr>
            <p:cNvCxnSpPr/>
            <p:nvPr/>
          </p:nvCxnSpPr>
          <p:spPr bwMode="auto">
            <a:xfrm flipV="1">
              <a:off x="8310051" y="3123819"/>
              <a:ext cx="0" cy="88976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304BF9B-C9FF-438D-AD2E-D12F667479E9}"/>
                </a:ext>
              </a:extLst>
            </p:cNvPr>
            <p:cNvCxnSpPr/>
            <p:nvPr/>
          </p:nvCxnSpPr>
          <p:spPr bwMode="auto">
            <a:xfrm flipV="1">
              <a:off x="4648200" y="3130268"/>
              <a:ext cx="0" cy="27333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triangle" w="lg" len="lg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9384383-BC74-4E96-85ED-6CD06A763F0F}"/>
                </a:ext>
              </a:extLst>
            </p:cNvPr>
            <p:cNvCxnSpPr/>
            <p:nvPr/>
          </p:nvCxnSpPr>
          <p:spPr bwMode="auto">
            <a:xfrm flipH="1">
              <a:off x="4648200" y="3130268"/>
              <a:ext cx="3661851" cy="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FBE936D-30B9-4AD2-9239-46ADF8286E21}"/>
                </a:ext>
              </a:extLst>
            </p:cNvPr>
            <p:cNvCxnSpPr/>
            <p:nvPr/>
          </p:nvCxnSpPr>
          <p:spPr bwMode="auto">
            <a:xfrm flipH="1">
              <a:off x="8199966" y="4004738"/>
              <a:ext cx="11430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ABD775A-74CC-4598-800C-B1FAA25B6A3F}"/>
              </a:ext>
            </a:extLst>
          </p:cNvPr>
          <p:cNvGrpSpPr/>
          <p:nvPr/>
        </p:nvGrpSpPr>
        <p:grpSpPr>
          <a:xfrm>
            <a:off x="8852212" y="2200135"/>
            <a:ext cx="3104877" cy="1234239"/>
            <a:chOff x="5303668" y="3041772"/>
            <a:chExt cx="3104877" cy="123423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A6D9042-BD9D-4A59-A991-91AE1A48F057}"/>
                </a:ext>
              </a:extLst>
            </p:cNvPr>
            <p:cNvCxnSpPr/>
            <p:nvPr/>
          </p:nvCxnSpPr>
          <p:spPr bwMode="auto">
            <a:xfrm flipV="1">
              <a:off x="8407398" y="3041772"/>
              <a:ext cx="0" cy="123423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8097CC-A292-4519-AD2D-92E179AEC85B}"/>
                </a:ext>
              </a:extLst>
            </p:cNvPr>
            <p:cNvCxnSpPr/>
            <p:nvPr/>
          </p:nvCxnSpPr>
          <p:spPr bwMode="auto">
            <a:xfrm flipV="1">
              <a:off x="5308599" y="3047426"/>
              <a:ext cx="0" cy="36075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triangle" w="lg" len="lg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AD8BD2A-E62D-434F-9549-C910C4CFCF02}"/>
                </a:ext>
              </a:extLst>
            </p:cNvPr>
            <p:cNvCxnSpPr/>
            <p:nvPr/>
          </p:nvCxnSpPr>
          <p:spPr bwMode="auto">
            <a:xfrm flipH="1">
              <a:off x="5303668" y="3042327"/>
              <a:ext cx="3091984" cy="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A3C07B9-4843-43D2-B4C2-A50D4375662B}"/>
                </a:ext>
              </a:extLst>
            </p:cNvPr>
            <p:cNvCxnSpPr/>
            <p:nvPr/>
          </p:nvCxnSpPr>
          <p:spPr bwMode="auto">
            <a:xfrm flipH="1">
              <a:off x="8198818" y="4267200"/>
              <a:ext cx="20972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A0A990D-AA68-469F-AE9A-1688012FFC35}"/>
              </a:ext>
            </a:extLst>
          </p:cNvPr>
          <p:cNvGrpSpPr/>
          <p:nvPr/>
        </p:nvGrpSpPr>
        <p:grpSpPr>
          <a:xfrm>
            <a:off x="9474176" y="2115209"/>
            <a:ext cx="2584953" cy="1715293"/>
            <a:chOff x="5925632" y="2956846"/>
            <a:chExt cx="2584953" cy="171529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3294B03-6A49-45C9-8F32-30774794F005}"/>
                </a:ext>
              </a:extLst>
            </p:cNvPr>
            <p:cNvCxnSpPr/>
            <p:nvPr/>
          </p:nvCxnSpPr>
          <p:spPr bwMode="auto">
            <a:xfrm flipV="1">
              <a:off x="8505822" y="2956846"/>
              <a:ext cx="0" cy="171529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70028FD-7B4F-4EAD-9D9A-A1E3827E2FAF}"/>
                </a:ext>
              </a:extLst>
            </p:cNvPr>
            <p:cNvCxnSpPr/>
            <p:nvPr/>
          </p:nvCxnSpPr>
          <p:spPr bwMode="auto">
            <a:xfrm flipV="1">
              <a:off x="5929311" y="2960894"/>
              <a:ext cx="0" cy="44938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triangle" w="lg" len="lg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77ED9C4-B8D5-4FD9-BFE2-BBBC03514C17}"/>
                </a:ext>
              </a:extLst>
            </p:cNvPr>
            <p:cNvCxnSpPr/>
            <p:nvPr/>
          </p:nvCxnSpPr>
          <p:spPr bwMode="auto">
            <a:xfrm flipH="1">
              <a:off x="5925632" y="2957509"/>
              <a:ext cx="2584953" cy="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B0639C4-1822-47FB-B249-94962C34EA20}"/>
                </a:ext>
              </a:extLst>
            </p:cNvPr>
            <p:cNvCxnSpPr/>
            <p:nvPr/>
          </p:nvCxnSpPr>
          <p:spPr bwMode="auto">
            <a:xfrm flipH="1">
              <a:off x="8201978" y="4667252"/>
              <a:ext cx="30307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93672BA-11C6-4FD7-B02F-B2F82667A6B9}"/>
                  </a:ext>
                </a:extLst>
              </p:cNvPr>
              <p:cNvSpPr/>
              <p:nvPr/>
            </p:nvSpPr>
            <p:spPr>
              <a:xfrm>
                <a:off x="2541239" y="5325717"/>
                <a:ext cx="7454821" cy="1384995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FFFF0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800" dirty="0">
                    <a:solidFill>
                      <a:srgbClr val="FFFF00"/>
                    </a:solidFill>
                  </a:rPr>
                  <a:t>: the </a:t>
                </a:r>
                <a:r>
                  <a:rPr lang="en-US" altLang="en-US" sz="2800" dirty="0" err="1">
                    <a:solidFill>
                      <a:srgbClr val="FFFF00"/>
                    </a:solidFill>
                  </a:rPr>
                  <a:t>i</a:t>
                </a:r>
                <a:r>
                  <a:rPr lang="en-US" altLang="en-US" sz="2800" dirty="0">
                    <a:solidFill>
                      <a:srgbClr val="FFFF00"/>
                    </a:solidFill>
                  </a:rPr>
                  <a:t>-th data instance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sz="2800" dirty="0">
                    <a:solidFill>
                      <a:srgbClr val="FFFF00"/>
                    </a:solidFill>
                  </a:rPr>
                  <a:t>[d]: the d-th dimension of a data instance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FFFF0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800" dirty="0">
                    <a:solidFill>
                      <a:srgbClr val="FFFF00"/>
                    </a:solidFill>
                  </a:rPr>
                  <a:t>[d]: the d-th dimension of the </a:t>
                </a:r>
                <a:r>
                  <a:rPr lang="en-US" altLang="en-US" sz="2800" dirty="0" err="1">
                    <a:solidFill>
                      <a:srgbClr val="FFFF00"/>
                    </a:solidFill>
                  </a:rPr>
                  <a:t>i</a:t>
                </a:r>
                <a:r>
                  <a:rPr lang="en-US" altLang="en-US" sz="2800" dirty="0">
                    <a:solidFill>
                      <a:srgbClr val="FFFF00"/>
                    </a:solidFill>
                  </a:rPr>
                  <a:t>-th data instance</a:t>
                </a: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93672BA-11C6-4FD7-B02F-B2F82667A6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1239" y="5325717"/>
                <a:ext cx="7454821" cy="1384995"/>
              </a:xfrm>
              <a:prstGeom prst="rect">
                <a:avLst/>
              </a:prstGeom>
              <a:blipFill>
                <a:blip r:embed="rId6"/>
                <a:stretch>
                  <a:fillRect t="-4405" b="-11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F3C7CAA-0D2D-4EBA-A4E3-20E49FFF15B2}"/>
                  </a:ext>
                </a:extLst>
              </p:cNvPr>
              <p:cNvSpPr/>
              <p:nvPr/>
            </p:nvSpPr>
            <p:spPr>
              <a:xfrm>
                <a:off x="4435498" y="4364877"/>
                <a:ext cx="2663934" cy="5915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/>
                            </a:rPr>
                            <m:t>𝒘</m:t>
                          </m:r>
                        </m:e>
                      </m:acc>
                      <m:r>
                        <a:rPr lang="en-US" sz="2400" b="1" i="1">
                          <a:latin typeface="Cambria Math" panose="02040503050406030204" pitchFamily="18" charset="0"/>
                          <a:ea typeface="Cambria Math"/>
                        </a:rPr>
                        <m:t>∗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</m:acc>
                                  <m:acc>
                                    <m:accPr>
                                      <m:chr m:val="̃"/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1" i="1">
                              <a:latin typeface="Cambria Math"/>
                            </a:rPr>
                            <m:t>−</m:t>
                          </m:r>
                          <m:r>
                            <a:rPr lang="en-US" sz="2400" b="1" i="1">
                              <a:latin typeface="Cambria Math"/>
                            </a:rPr>
                            <m:t>𝟏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acc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F3C7CAA-0D2D-4EBA-A4E3-20E49FFF15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498" y="4364877"/>
                <a:ext cx="2663934" cy="5915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826DF5F-0890-447F-A7C9-BFD532A9A2FB}"/>
                  </a:ext>
                </a:extLst>
              </p:cNvPr>
              <p:cNvSpPr txBox="1"/>
              <p:nvPr/>
            </p:nvSpPr>
            <p:spPr>
              <a:xfrm>
                <a:off x="2520318" y="2417086"/>
                <a:ext cx="3348417" cy="1663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/>
                            </a:rPr>
                            <m:t>𝑿</m:t>
                          </m:r>
                        </m:e>
                      </m:acc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𝑁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𝑁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826DF5F-0890-447F-A7C9-BFD532A9A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318" y="2417086"/>
                <a:ext cx="3348417" cy="16632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410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Topics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Linear w.r.t. </a:t>
            </a:r>
            <a:r>
              <a:rPr lang="en-US" altLang="en-US" i="1" dirty="0"/>
              <a:t>x </a:t>
            </a:r>
            <a:r>
              <a:rPr lang="en-US" altLang="en-US" dirty="0"/>
              <a:t>or </a:t>
            </a:r>
            <a:r>
              <a:rPr lang="en-US" altLang="en-US" i="1" dirty="0"/>
              <a:t>w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Non-linear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0070C0"/>
                </a:solidFill>
              </a:rPr>
              <a:t>least squares</a:t>
            </a:r>
          </a:p>
          <a:p>
            <a:pPr lvl="1"/>
            <a:r>
              <a:rPr lang="en-US" altLang="en-US" dirty="0"/>
              <a:t>Estimate parameters for non-linear functions w/o closed form solutions</a:t>
            </a:r>
          </a:p>
          <a:p>
            <a:r>
              <a:rPr lang="en-US" altLang="en-US" dirty="0"/>
              <a:t>Gradient descent</a:t>
            </a:r>
          </a:p>
          <a:p>
            <a:pPr lvl="1"/>
            <a:r>
              <a:rPr lang="en-US" altLang="en-US" dirty="0"/>
              <a:t>Alternate solution methods</a:t>
            </a:r>
          </a:p>
          <a:p>
            <a:pPr lvl="1"/>
            <a:r>
              <a:rPr lang="en-US" altLang="en-US" dirty="0"/>
              <a:t>Not limited to SSE error functions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8A2D86-C131-4D14-80DE-A2073CC4C720}"/>
              </a:ext>
            </a:extLst>
          </p:cNvPr>
          <p:cNvSpPr/>
          <p:nvPr/>
        </p:nvSpPr>
        <p:spPr>
          <a:xfrm>
            <a:off x="2661313" y="5207492"/>
            <a:ext cx="7109333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2800" dirty="0">
                <a:solidFill>
                  <a:srgbClr val="FFFF00"/>
                </a:solidFill>
              </a:rPr>
              <a:t>We will focus on 1-dimensional cases first!</a:t>
            </a:r>
          </a:p>
        </p:txBody>
      </p:sp>
    </p:spTree>
    <p:extLst>
      <p:ext uri="{BB962C8B-B14F-4D97-AF65-F5344CB8AC3E}">
        <p14:creationId xmlns:p14="http://schemas.microsoft.com/office/powerpoint/2010/main" val="84242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1C86F-63F2-42F3-9D8B-9423373DF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finding the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A06CFC-D46F-425D-9DD2-A3F999FE96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640" y="1612906"/>
                <a:ext cx="11897360" cy="4564057"/>
              </a:xfrm>
            </p:spPr>
            <p:txBody>
              <a:bodyPr/>
              <a:lstStyle/>
              <a:p>
                <a:r>
                  <a:rPr lang="en-US" dirty="0"/>
                  <a:t>The training data instances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 are fixed</a:t>
                </a:r>
              </a:p>
              <a:p>
                <a:r>
                  <a:rPr lang="en-US" dirty="0"/>
                  <a:t>The variables are the parameters to estimate</a:t>
                </a:r>
              </a:p>
              <a:p>
                <a:r>
                  <a:rPr lang="en-US" dirty="0"/>
                  <a:t>A machine learning algorithm finds the parameters to minimize </a:t>
                </a:r>
                <a:r>
                  <a:rPr lang="en-US" i="1" dirty="0"/>
                  <a:t>E</a:t>
                </a:r>
              </a:p>
              <a:p>
                <a:r>
                  <a:rPr lang="en-US" dirty="0"/>
                  <a:t>For the users, we care about given a future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what the prediction will be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A06CFC-D46F-425D-9DD2-A3F999FE96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640" y="1612906"/>
                <a:ext cx="11897360" cy="4564057"/>
              </a:xfrm>
              <a:blipFill>
                <a:blip r:embed="rId2"/>
                <a:stretch>
                  <a:fillRect l="-922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EEEBE81-BE2B-436F-9062-C87A0E0B4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322" y="3975702"/>
            <a:ext cx="2671865" cy="25387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49A6B82-E49D-4AAF-83A7-7B627E2BB59A}"/>
                  </a:ext>
                </a:extLst>
              </p:cNvPr>
              <p:cNvSpPr/>
              <p:nvPr/>
            </p:nvSpPr>
            <p:spPr>
              <a:xfrm>
                <a:off x="6530454" y="4684447"/>
                <a:ext cx="3130909" cy="9885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en-US" sz="24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sz="2400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 sz="2400" b="1" i="1">
                                              <a:latin typeface="Cambria Math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en-US" sz="24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en-US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49A6B82-E49D-4AAF-83A7-7B627E2BB5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0454" y="4684447"/>
                <a:ext cx="3130909" cy="988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2161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5B5ED-5EFE-4364-A4BD-A537A1A0A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figures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844C38-8377-43BB-9B47-B28E2FFBC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" y="1618077"/>
            <a:ext cx="3811700" cy="362184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75DCAF8-DC07-43A3-B56F-DC7FA3FEE7DD}"/>
              </a:ext>
            </a:extLst>
          </p:cNvPr>
          <p:cNvGrpSpPr/>
          <p:nvPr/>
        </p:nvGrpSpPr>
        <p:grpSpPr>
          <a:xfrm>
            <a:off x="8173246" y="1991297"/>
            <a:ext cx="3743080" cy="2880699"/>
            <a:chOff x="594186" y="3977301"/>
            <a:chExt cx="3743080" cy="2880699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95FDD1F-8FEA-4981-A5F5-8ECD220FF348}"/>
                </a:ext>
              </a:extLst>
            </p:cNvPr>
            <p:cNvCxnSpPr>
              <a:cxnSpLocks/>
            </p:cNvCxnSpPr>
            <p:nvPr/>
          </p:nvCxnSpPr>
          <p:spPr>
            <a:xfrm>
              <a:off x="823923" y="6700415"/>
              <a:ext cx="30686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B3C502D-0E9B-4C6F-A535-9BECAB51A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923" y="4802503"/>
              <a:ext cx="0" cy="18979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5A1D24D3-81AA-4414-A6E5-1EE3B25B257C}"/>
                    </a:ext>
                  </a:extLst>
                </p:cNvPr>
                <p:cNvSpPr/>
                <p:nvPr/>
              </p:nvSpPr>
              <p:spPr>
                <a:xfrm>
                  <a:off x="594186" y="3977301"/>
                  <a:ext cx="2511072" cy="7645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/>
                          </a:rPr>
                          <m:t>𝐸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i="1"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7BDE74AE-83EB-4C46-9F00-6ACB7692D4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186" y="3977301"/>
                  <a:ext cx="2511072" cy="76450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06CEA7A-8CB1-46B8-8A7C-1969BE781AF4}"/>
                    </a:ext>
                  </a:extLst>
                </p:cNvPr>
                <p:cNvSpPr/>
                <p:nvPr/>
              </p:nvSpPr>
              <p:spPr>
                <a:xfrm>
                  <a:off x="3847004" y="6396335"/>
                  <a:ext cx="4902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7040770-57E3-43D1-8D08-BAB7356F08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7004" y="6396335"/>
                  <a:ext cx="490262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BAA9D67-AE1D-4691-903F-A9990B87F5AD}"/>
                </a:ext>
              </a:extLst>
            </p:cNvPr>
            <p:cNvSpPr/>
            <p:nvPr/>
          </p:nvSpPr>
          <p:spPr>
            <a:xfrm>
              <a:off x="1023007" y="4741806"/>
              <a:ext cx="2551814" cy="1774587"/>
            </a:xfrm>
            <a:custGeom>
              <a:avLst/>
              <a:gdLst>
                <a:gd name="connsiteX0" fmla="*/ 0 w 2551814"/>
                <a:gd name="connsiteY0" fmla="*/ 31898 h 1774587"/>
                <a:gd name="connsiteX1" fmla="*/ 356191 w 2551814"/>
                <a:gd name="connsiteY1" fmla="*/ 1041991 h 1774587"/>
                <a:gd name="connsiteX2" fmla="*/ 877186 w 2551814"/>
                <a:gd name="connsiteY2" fmla="*/ 1637414 h 1774587"/>
                <a:gd name="connsiteX3" fmla="*/ 1307805 w 2551814"/>
                <a:gd name="connsiteY3" fmla="*/ 1765005 h 1774587"/>
                <a:gd name="connsiteX4" fmla="*/ 1871331 w 2551814"/>
                <a:gd name="connsiteY4" fmla="*/ 1461977 h 1774587"/>
                <a:gd name="connsiteX5" fmla="*/ 2323214 w 2551814"/>
                <a:gd name="connsiteY5" fmla="*/ 744279 h 1774587"/>
                <a:gd name="connsiteX6" fmla="*/ 2551814 w 2551814"/>
                <a:gd name="connsiteY6" fmla="*/ 0 h 17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51814" h="1774587">
                  <a:moveTo>
                    <a:pt x="0" y="31898"/>
                  </a:moveTo>
                  <a:cubicBezTo>
                    <a:pt x="104996" y="403151"/>
                    <a:pt x="209993" y="774405"/>
                    <a:pt x="356191" y="1041991"/>
                  </a:cubicBezTo>
                  <a:cubicBezTo>
                    <a:pt x="502389" y="1309577"/>
                    <a:pt x="718584" y="1516912"/>
                    <a:pt x="877186" y="1637414"/>
                  </a:cubicBezTo>
                  <a:cubicBezTo>
                    <a:pt x="1035788" y="1757916"/>
                    <a:pt x="1142114" y="1794244"/>
                    <a:pt x="1307805" y="1765005"/>
                  </a:cubicBezTo>
                  <a:cubicBezTo>
                    <a:pt x="1473496" y="1735766"/>
                    <a:pt x="1702096" y="1632098"/>
                    <a:pt x="1871331" y="1461977"/>
                  </a:cubicBezTo>
                  <a:cubicBezTo>
                    <a:pt x="2040566" y="1291856"/>
                    <a:pt x="2209800" y="987942"/>
                    <a:pt x="2323214" y="744279"/>
                  </a:cubicBezTo>
                  <a:cubicBezTo>
                    <a:pt x="2436628" y="500616"/>
                    <a:pt x="2494221" y="250308"/>
                    <a:pt x="2551814" y="0"/>
                  </a:cubicBezTo>
                </a:path>
              </a:pathLst>
            </a:cu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31A745E-E197-4258-8951-F7717ADAE21C}"/>
              </a:ext>
            </a:extLst>
          </p:cNvPr>
          <p:cNvCxnSpPr>
            <a:cxnSpLocks/>
          </p:cNvCxnSpPr>
          <p:nvPr/>
        </p:nvCxnSpPr>
        <p:spPr>
          <a:xfrm flipH="1">
            <a:off x="4765326" y="2879190"/>
            <a:ext cx="1432019" cy="255261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1F7EFB6-4401-4A9A-AA64-C7072094AC25}"/>
              </a:ext>
            </a:extLst>
          </p:cNvPr>
          <p:cNvGrpSpPr/>
          <p:nvPr/>
        </p:nvGrpSpPr>
        <p:grpSpPr>
          <a:xfrm>
            <a:off x="518845" y="2236380"/>
            <a:ext cx="3378773" cy="2690078"/>
            <a:chOff x="518845" y="2236380"/>
            <a:chExt cx="3378773" cy="269007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F4A3B7C-E464-4305-9626-AFA9C609C7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845" y="2513882"/>
              <a:ext cx="3378773" cy="2412576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2666ABFF-E002-46CA-8BAD-8C2C412F108D}"/>
                    </a:ext>
                  </a:extLst>
                </p:cNvPr>
                <p:cNvSpPr/>
                <p:nvPr/>
              </p:nvSpPr>
              <p:spPr>
                <a:xfrm>
                  <a:off x="1425606" y="2236380"/>
                  <a:ext cx="129464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2666ABFF-E002-46CA-8BAD-8C2C412F10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5606" y="2236380"/>
                  <a:ext cx="1294649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A1C3610-CA93-46AC-BF4B-8DD8E8E294B1}"/>
              </a:ext>
            </a:extLst>
          </p:cNvPr>
          <p:cNvSpPr txBox="1"/>
          <p:nvPr/>
        </p:nvSpPr>
        <p:spPr>
          <a:xfrm>
            <a:off x="893240" y="5503345"/>
            <a:ext cx="321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simplicity, only estimate </a:t>
            </a:r>
            <a:r>
              <a:rPr lang="en-US" i="1" dirty="0">
                <a:solidFill>
                  <a:srgbClr val="FF0000"/>
                </a:solidFill>
              </a:rPr>
              <a:t>w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F5F2D86-ABE6-40A8-AD04-81DB9D69D7E8}"/>
              </a:ext>
            </a:extLst>
          </p:cNvPr>
          <p:cNvGrpSpPr/>
          <p:nvPr/>
        </p:nvGrpSpPr>
        <p:grpSpPr>
          <a:xfrm>
            <a:off x="4744853" y="2236380"/>
            <a:ext cx="3513775" cy="2632969"/>
            <a:chOff x="823491" y="4225031"/>
            <a:chExt cx="3513775" cy="2632969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B989278-C7E9-49DC-B20C-4B89A3E556DD}"/>
                </a:ext>
              </a:extLst>
            </p:cNvPr>
            <p:cNvCxnSpPr>
              <a:cxnSpLocks/>
            </p:cNvCxnSpPr>
            <p:nvPr/>
          </p:nvCxnSpPr>
          <p:spPr>
            <a:xfrm>
              <a:off x="823923" y="6700415"/>
              <a:ext cx="30686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CDEBF9D-BC26-4D21-8583-CA248EF0A3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923" y="4802503"/>
              <a:ext cx="0" cy="18979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64158D-C07F-4B0B-AD5E-844052E85D72}"/>
                    </a:ext>
                  </a:extLst>
                </p:cNvPr>
                <p:cNvSpPr/>
                <p:nvPr/>
              </p:nvSpPr>
              <p:spPr>
                <a:xfrm>
                  <a:off x="823491" y="4225031"/>
                  <a:ext cx="110325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64158D-C07F-4B0B-AD5E-844052E85D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491" y="4225031"/>
                  <a:ext cx="1103251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1972264A-7979-471F-8CB6-9C4D248C3641}"/>
                    </a:ext>
                  </a:extLst>
                </p:cNvPr>
                <p:cNvSpPr/>
                <p:nvPr/>
              </p:nvSpPr>
              <p:spPr>
                <a:xfrm>
                  <a:off x="3847004" y="6396335"/>
                  <a:ext cx="4902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7040770-57E3-43D1-8D08-BAB7356F08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7004" y="6396335"/>
                  <a:ext cx="490262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7C6BECB-5A24-4751-9BDC-160F132738D3}"/>
              </a:ext>
            </a:extLst>
          </p:cNvPr>
          <p:cNvSpPr txBox="1"/>
          <p:nvPr/>
        </p:nvSpPr>
        <p:spPr>
          <a:xfrm>
            <a:off x="8402983" y="5503345"/>
            <a:ext cx="321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Parabolic!</a:t>
            </a:r>
            <a:endParaRPr lang="en-US" i="1" dirty="0">
              <a:solidFill>
                <a:srgbClr val="FF0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5864110-5583-4020-9FCA-D45708E42640}"/>
              </a:ext>
            </a:extLst>
          </p:cNvPr>
          <p:cNvGrpSpPr/>
          <p:nvPr/>
        </p:nvGrpSpPr>
        <p:grpSpPr>
          <a:xfrm>
            <a:off x="4745285" y="2629186"/>
            <a:ext cx="2176928" cy="3291369"/>
            <a:chOff x="4745285" y="2629186"/>
            <a:chExt cx="2176928" cy="32913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41B88D1-2A05-4B7D-9682-96A14F4561C3}"/>
                    </a:ext>
                  </a:extLst>
                </p:cNvPr>
                <p:cNvSpPr/>
                <p:nvPr/>
              </p:nvSpPr>
              <p:spPr>
                <a:xfrm>
                  <a:off x="4773996" y="2629186"/>
                  <a:ext cx="214821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𝑤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41B88D1-2A05-4B7D-9682-96A14F4561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3996" y="2629186"/>
                  <a:ext cx="2148217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A8B8C692-6363-4A31-B463-B0D4CF51C35A}"/>
                    </a:ext>
                  </a:extLst>
                </p:cNvPr>
                <p:cNvSpPr/>
                <p:nvPr/>
              </p:nvSpPr>
              <p:spPr>
                <a:xfrm>
                  <a:off x="4745285" y="5551223"/>
                  <a:ext cx="208948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/>
                    <a:t>Let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A8B8C692-6363-4A31-B463-B0D4CF51C3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5285" y="5551223"/>
                  <a:ext cx="2089483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2332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4541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5B5ED-5EFE-4364-A4BD-A537A1A0A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figures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844C38-8377-43BB-9B47-B28E2FFBC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" y="1618077"/>
            <a:ext cx="3811700" cy="362184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75DCAF8-DC07-43A3-B56F-DC7FA3FEE7DD}"/>
              </a:ext>
            </a:extLst>
          </p:cNvPr>
          <p:cNvGrpSpPr/>
          <p:nvPr/>
        </p:nvGrpSpPr>
        <p:grpSpPr>
          <a:xfrm>
            <a:off x="8173246" y="1991297"/>
            <a:ext cx="3743080" cy="2880699"/>
            <a:chOff x="594186" y="3977301"/>
            <a:chExt cx="3743080" cy="2880699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95FDD1F-8FEA-4981-A5F5-8ECD220FF348}"/>
                </a:ext>
              </a:extLst>
            </p:cNvPr>
            <p:cNvCxnSpPr>
              <a:cxnSpLocks/>
            </p:cNvCxnSpPr>
            <p:nvPr/>
          </p:nvCxnSpPr>
          <p:spPr>
            <a:xfrm>
              <a:off x="823923" y="6700415"/>
              <a:ext cx="30686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B3C502D-0E9B-4C6F-A535-9BECAB51A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923" y="4802503"/>
              <a:ext cx="0" cy="18979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5A1D24D3-81AA-4414-A6E5-1EE3B25B257C}"/>
                    </a:ext>
                  </a:extLst>
                </p:cNvPr>
                <p:cNvSpPr/>
                <p:nvPr/>
              </p:nvSpPr>
              <p:spPr>
                <a:xfrm>
                  <a:off x="594186" y="3977301"/>
                  <a:ext cx="2654701" cy="7645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/>
                          </a:rPr>
                          <m:t>𝐸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i="1"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5A1D24D3-81AA-4414-A6E5-1EE3B25B25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186" y="3977301"/>
                  <a:ext cx="2654701" cy="76456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06CEA7A-8CB1-46B8-8A7C-1969BE781AF4}"/>
                    </a:ext>
                  </a:extLst>
                </p:cNvPr>
                <p:cNvSpPr/>
                <p:nvPr/>
              </p:nvSpPr>
              <p:spPr>
                <a:xfrm>
                  <a:off x="3847004" y="6396335"/>
                  <a:ext cx="4902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7040770-57E3-43D1-8D08-BAB7356F08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7004" y="6396335"/>
                  <a:ext cx="490262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BAA9D67-AE1D-4691-903F-A9990B87F5AD}"/>
                </a:ext>
              </a:extLst>
            </p:cNvPr>
            <p:cNvSpPr/>
            <p:nvPr/>
          </p:nvSpPr>
          <p:spPr>
            <a:xfrm>
              <a:off x="1380696" y="4865194"/>
              <a:ext cx="1815152" cy="1774587"/>
            </a:xfrm>
            <a:custGeom>
              <a:avLst/>
              <a:gdLst>
                <a:gd name="connsiteX0" fmla="*/ 0 w 2551814"/>
                <a:gd name="connsiteY0" fmla="*/ 31898 h 1774587"/>
                <a:gd name="connsiteX1" fmla="*/ 356191 w 2551814"/>
                <a:gd name="connsiteY1" fmla="*/ 1041991 h 1774587"/>
                <a:gd name="connsiteX2" fmla="*/ 877186 w 2551814"/>
                <a:gd name="connsiteY2" fmla="*/ 1637414 h 1774587"/>
                <a:gd name="connsiteX3" fmla="*/ 1307805 w 2551814"/>
                <a:gd name="connsiteY3" fmla="*/ 1765005 h 1774587"/>
                <a:gd name="connsiteX4" fmla="*/ 1871331 w 2551814"/>
                <a:gd name="connsiteY4" fmla="*/ 1461977 h 1774587"/>
                <a:gd name="connsiteX5" fmla="*/ 2323214 w 2551814"/>
                <a:gd name="connsiteY5" fmla="*/ 744279 h 1774587"/>
                <a:gd name="connsiteX6" fmla="*/ 2551814 w 2551814"/>
                <a:gd name="connsiteY6" fmla="*/ 0 h 17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51814" h="1774587">
                  <a:moveTo>
                    <a:pt x="0" y="31898"/>
                  </a:moveTo>
                  <a:cubicBezTo>
                    <a:pt x="104996" y="403151"/>
                    <a:pt x="209993" y="774405"/>
                    <a:pt x="356191" y="1041991"/>
                  </a:cubicBezTo>
                  <a:cubicBezTo>
                    <a:pt x="502389" y="1309577"/>
                    <a:pt x="718584" y="1516912"/>
                    <a:pt x="877186" y="1637414"/>
                  </a:cubicBezTo>
                  <a:cubicBezTo>
                    <a:pt x="1035788" y="1757916"/>
                    <a:pt x="1142114" y="1794244"/>
                    <a:pt x="1307805" y="1765005"/>
                  </a:cubicBezTo>
                  <a:cubicBezTo>
                    <a:pt x="1473496" y="1735766"/>
                    <a:pt x="1702096" y="1632098"/>
                    <a:pt x="1871331" y="1461977"/>
                  </a:cubicBezTo>
                  <a:cubicBezTo>
                    <a:pt x="2040566" y="1291856"/>
                    <a:pt x="2209800" y="987942"/>
                    <a:pt x="2323214" y="744279"/>
                  </a:cubicBezTo>
                  <a:cubicBezTo>
                    <a:pt x="2436628" y="500616"/>
                    <a:pt x="2494221" y="250308"/>
                    <a:pt x="2551814" y="0"/>
                  </a:cubicBezTo>
                </a:path>
              </a:pathLst>
            </a:cu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619EFF2-E12C-41E7-B494-3C03A87FA983}"/>
              </a:ext>
            </a:extLst>
          </p:cNvPr>
          <p:cNvGrpSpPr/>
          <p:nvPr/>
        </p:nvGrpSpPr>
        <p:grpSpPr>
          <a:xfrm>
            <a:off x="-344305" y="2236380"/>
            <a:ext cx="3184273" cy="2454836"/>
            <a:chOff x="-344305" y="2236380"/>
            <a:chExt cx="3184273" cy="24548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2666ABFF-E002-46CA-8BAD-8C2C412F108D}"/>
                    </a:ext>
                  </a:extLst>
                </p:cNvPr>
                <p:cNvSpPr/>
                <p:nvPr/>
              </p:nvSpPr>
              <p:spPr>
                <a:xfrm>
                  <a:off x="1425606" y="2236380"/>
                  <a:ext cx="141436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𝑤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2666ABFF-E002-46CA-8BAD-8C2C412F10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5606" y="2236380"/>
                  <a:ext cx="141436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257E751-D0F5-43D4-92D5-F3C4E749BF6B}"/>
                </a:ext>
              </a:extLst>
            </p:cNvPr>
            <p:cNvSpPr/>
            <p:nvPr/>
          </p:nvSpPr>
          <p:spPr>
            <a:xfrm>
              <a:off x="-344305" y="2916629"/>
              <a:ext cx="2551814" cy="1774587"/>
            </a:xfrm>
            <a:custGeom>
              <a:avLst/>
              <a:gdLst>
                <a:gd name="connsiteX0" fmla="*/ 0 w 2551814"/>
                <a:gd name="connsiteY0" fmla="*/ 31898 h 1774587"/>
                <a:gd name="connsiteX1" fmla="*/ 356191 w 2551814"/>
                <a:gd name="connsiteY1" fmla="*/ 1041991 h 1774587"/>
                <a:gd name="connsiteX2" fmla="*/ 877186 w 2551814"/>
                <a:gd name="connsiteY2" fmla="*/ 1637414 h 1774587"/>
                <a:gd name="connsiteX3" fmla="*/ 1307805 w 2551814"/>
                <a:gd name="connsiteY3" fmla="*/ 1765005 h 1774587"/>
                <a:gd name="connsiteX4" fmla="*/ 1871331 w 2551814"/>
                <a:gd name="connsiteY4" fmla="*/ 1461977 h 1774587"/>
                <a:gd name="connsiteX5" fmla="*/ 2323214 w 2551814"/>
                <a:gd name="connsiteY5" fmla="*/ 744279 h 1774587"/>
                <a:gd name="connsiteX6" fmla="*/ 2551814 w 2551814"/>
                <a:gd name="connsiteY6" fmla="*/ 0 h 17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51814" h="1774587">
                  <a:moveTo>
                    <a:pt x="0" y="31898"/>
                  </a:moveTo>
                  <a:cubicBezTo>
                    <a:pt x="104996" y="403151"/>
                    <a:pt x="209993" y="774405"/>
                    <a:pt x="356191" y="1041991"/>
                  </a:cubicBezTo>
                  <a:cubicBezTo>
                    <a:pt x="502389" y="1309577"/>
                    <a:pt x="718584" y="1516912"/>
                    <a:pt x="877186" y="1637414"/>
                  </a:cubicBezTo>
                  <a:cubicBezTo>
                    <a:pt x="1035788" y="1757916"/>
                    <a:pt x="1142114" y="1794244"/>
                    <a:pt x="1307805" y="1765005"/>
                  </a:cubicBezTo>
                  <a:cubicBezTo>
                    <a:pt x="1473496" y="1735766"/>
                    <a:pt x="1702096" y="1632098"/>
                    <a:pt x="1871331" y="1461977"/>
                  </a:cubicBezTo>
                  <a:cubicBezTo>
                    <a:pt x="2040566" y="1291856"/>
                    <a:pt x="2209800" y="987942"/>
                    <a:pt x="2323214" y="744279"/>
                  </a:cubicBezTo>
                  <a:cubicBezTo>
                    <a:pt x="2436628" y="500616"/>
                    <a:pt x="2494221" y="250308"/>
                    <a:pt x="2551814" y="0"/>
                  </a:cubicBezTo>
                </a:path>
              </a:pathLst>
            </a:cu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C64B00-5681-4C02-B396-9687191F1FD9}"/>
                  </a:ext>
                </a:extLst>
              </p:cNvPr>
              <p:cNvSpPr txBox="1"/>
              <p:nvPr/>
            </p:nvSpPr>
            <p:spPr>
              <a:xfrm>
                <a:off x="811353" y="6056079"/>
                <a:ext cx="32131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Nonlinear regression as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is not a straight line w.r.t.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C64B00-5681-4C02-B396-9687191F1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53" y="6056079"/>
                <a:ext cx="3213100" cy="646331"/>
              </a:xfrm>
              <a:prstGeom prst="rect">
                <a:avLst/>
              </a:prstGeom>
              <a:blipFill>
                <a:blip r:embed="rId6"/>
                <a:stretch>
                  <a:fillRect l="-1518" t="-4717" r="-1708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8F5F2D86-ABE6-40A8-AD04-81DB9D69D7E8}"/>
              </a:ext>
            </a:extLst>
          </p:cNvPr>
          <p:cNvGrpSpPr/>
          <p:nvPr/>
        </p:nvGrpSpPr>
        <p:grpSpPr>
          <a:xfrm>
            <a:off x="4726469" y="2236380"/>
            <a:ext cx="3532159" cy="2632969"/>
            <a:chOff x="805107" y="4225031"/>
            <a:chExt cx="3532159" cy="2632969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B989278-C7E9-49DC-B20C-4B89A3E556DD}"/>
                </a:ext>
              </a:extLst>
            </p:cNvPr>
            <p:cNvCxnSpPr>
              <a:cxnSpLocks/>
            </p:cNvCxnSpPr>
            <p:nvPr/>
          </p:nvCxnSpPr>
          <p:spPr>
            <a:xfrm>
              <a:off x="823923" y="6700415"/>
              <a:ext cx="30686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CDEBF9D-BC26-4D21-8583-CA248EF0A3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923" y="4802503"/>
              <a:ext cx="0" cy="18979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64158D-C07F-4B0B-AD5E-844052E85D72}"/>
                    </a:ext>
                  </a:extLst>
                </p:cNvPr>
                <p:cNvSpPr/>
                <p:nvPr/>
              </p:nvSpPr>
              <p:spPr>
                <a:xfrm>
                  <a:off x="805107" y="4225031"/>
                  <a:ext cx="110325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64158D-C07F-4B0B-AD5E-844052E85D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107" y="4225031"/>
                  <a:ext cx="1103251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1972264A-7979-471F-8CB6-9C4D248C3641}"/>
                    </a:ext>
                  </a:extLst>
                </p:cNvPr>
                <p:cNvSpPr/>
                <p:nvPr/>
              </p:nvSpPr>
              <p:spPr>
                <a:xfrm>
                  <a:off x="3847004" y="6396335"/>
                  <a:ext cx="4902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7040770-57E3-43D1-8D08-BAB7356F08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7004" y="6396335"/>
                  <a:ext cx="490262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92027E1-F090-4750-8515-444F80B694BD}"/>
                  </a:ext>
                </a:extLst>
              </p:cNvPr>
              <p:cNvSpPr txBox="1"/>
              <p:nvPr/>
            </p:nvSpPr>
            <p:spPr>
              <a:xfrm>
                <a:off x="4673048" y="6040419"/>
                <a:ext cx="3213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Still a straight line w.r.t.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92027E1-F090-4750-8515-444F80B69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048" y="6040419"/>
                <a:ext cx="3213100" cy="369332"/>
              </a:xfrm>
              <a:prstGeom prst="rect">
                <a:avLst/>
              </a:prstGeom>
              <a:blipFill>
                <a:blip r:embed="rId8"/>
                <a:stretch>
                  <a:fillRect l="-1708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B70F076-0168-401D-AF75-824C058073C6}"/>
              </a:ext>
            </a:extLst>
          </p:cNvPr>
          <p:cNvCxnSpPr>
            <a:cxnSpLocks/>
          </p:cNvCxnSpPr>
          <p:nvPr/>
        </p:nvCxnSpPr>
        <p:spPr>
          <a:xfrm flipH="1">
            <a:off x="4765327" y="2879190"/>
            <a:ext cx="762016" cy="255261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B54AA71-0459-4225-B836-AE48CFBAC9E0}"/>
              </a:ext>
            </a:extLst>
          </p:cNvPr>
          <p:cNvSpPr txBox="1"/>
          <p:nvPr/>
        </p:nvSpPr>
        <p:spPr>
          <a:xfrm>
            <a:off x="8402983" y="6056079"/>
            <a:ext cx="321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Parabolic!</a:t>
            </a:r>
            <a:endParaRPr lang="en-US" i="1" dirty="0">
              <a:solidFill>
                <a:srgbClr val="FF000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585662F-6587-495D-A3EE-9339E80800F3}"/>
              </a:ext>
            </a:extLst>
          </p:cNvPr>
          <p:cNvGrpSpPr/>
          <p:nvPr/>
        </p:nvGrpSpPr>
        <p:grpSpPr>
          <a:xfrm>
            <a:off x="4726469" y="2606398"/>
            <a:ext cx="2187458" cy="3370099"/>
            <a:chOff x="4726469" y="2606398"/>
            <a:chExt cx="2187458" cy="33700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8E9D935-F54E-4C68-8F59-A83B8AB4E00E}"/>
                    </a:ext>
                  </a:extLst>
                </p:cNvPr>
                <p:cNvSpPr/>
                <p:nvPr/>
              </p:nvSpPr>
              <p:spPr>
                <a:xfrm>
                  <a:off x="4745513" y="2606398"/>
                  <a:ext cx="2168414" cy="37253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𝑤</m:t>
                        </m:r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8E9D935-F54E-4C68-8F59-A83B8AB4E0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5513" y="2606398"/>
                  <a:ext cx="2168414" cy="372538"/>
                </a:xfrm>
                <a:prstGeom prst="rect">
                  <a:avLst/>
                </a:prstGeom>
                <a:blipFill>
                  <a:blip r:embed="rId9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9ED35482-4E86-43B8-AE33-D3FCB585A63C}"/>
                    </a:ext>
                  </a:extLst>
                </p:cNvPr>
                <p:cNvSpPr/>
                <p:nvPr/>
              </p:nvSpPr>
              <p:spPr>
                <a:xfrm>
                  <a:off x="4726469" y="5607165"/>
                  <a:ext cx="208948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/>
                    <a:t>Let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9ED35482-4E86-43B8-AE33-D3FCB585A6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6469" y="5607165"/>
                  <a:ext cx="2089483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332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14937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6" grpId="0"/>
      <p:bldP spid="3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5B5ED-5EFE-4364-A4BD-A537A1A0A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figures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844C38-8377-43BB-9B47-B28E2FFBC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" y="1618077"/>
            <a:ext cx="3811700" cy="362184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75DCAF8-DC07-43A3-B56F-DC7FA3FEE7DD}"/>
              </a:ext>
            </a:extLst>
          </p:cNvPr>
          <p:cNvGrpSpPr/>
          <p:nvPr/>
        </p:nvGrpSpPr>
        <p:grpSpPr>
          <a:xfrm>
            <a:off x="8173246" y="1991297"/>
            <a:ext cx="3743080" cy="2880699"/>
            <a:chOff x="594186" y="3977301"/>
            <a:chExt cx="3743080" cy="2880699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95FDD1F-8FEA-4981-A5F5-8ECD220FF348}"/>
                </a:ext>
              </a:extLst>
            </p:cNvPr>
            <p:cNvCxnSpPr>
              <a:cxnSpLocks/>
            </p:cNvCxnSpPr>
            <p:nvPr/>
          </p:nvCxnSpPr>
          <p:spPr>
            <a:xfrm>
              <a:off x="823923" y="6700415"/>
              <a:ext cx="30686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B3C502D-0E9B-4C6F-A535-9BECAB51A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923" y="4802503"/>
              <a:ext cx="0" cy="18979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5A1D24D3-81AA-4414-A6E5-1EE3B25B257C}"/>
                    </a:ext>
                  </a:extLst>
                </p:cNvPr>
                <p:cNvSpPr/>
                <p:nvPr/>
              </p:nvSpPr>
              <p:spPr>
                <a:xfrm>
                  <a:off x="594186" y="3977301"/>
                  <a:ext cx="2734146" cy="7645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/>
                          </a:rPr>
                          <m:t>𝐸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i="1"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5A1D24D3-81AA-4414-A6E5-1EE3B25B25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186" y="3977301"/>
                  <a:ext cx="2734146" cy="76456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06CEA7A-8CB1-46B8-8A7C-1969BE781AF4}"/>
                    </a:ext>
                  </a:extLst>
                </p:cNvPr>
                <p:cNvSpPr/>
                <p:nvPr/>
              </p:nvSpPr>
              <p:spPr>
                <a:xfrm>
                  <a:off x="3847004" y="6396335"/>
                  <a:ext cx="4902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7040770-57E3-43D1-8D08-BAB7356F08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7004" y="6396335"/>
                  <a:ext cx="490262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666ABFF-E002-46CA-8BAD-8C2C412F108D}"/>
                  </a:ext>
                </a:extLst>
              </p:cNvPr>
              <p:cNvSpPr/>
              <p:nvPr/>
            </p:nvSpPr>
            <p:spPr>
              <a:xfrm>
                <a:off x="1425606" y="2236380"/>
                <a:ext cx="14160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666ABFF-E002-46CA-8BAD-8C2C412F10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606" y="2236380"/>
                <a:ext cx="1416029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A1B3D44-6F9F-40EC-BB05-A166E02C99D8}"/>
              </a:ext>
            </a:extLst>
          </p:cNvPr>
          <p:cNvSpPr/>
          <p:nvPr/>
        </p:nvSpPr>
        <p:spPr>
          <a:xfrm>
            <a:off x="8801102" y="3318832"/>
            <a:ext cx="1938131" cy="1243539"/>
          </a:xfrm>
          <a:custGeom>
            <a:avLst/>
            <a:gdLst>
              <a:gd name="connsiteX0" fmla="*/ 0 w 1938131"/>
              <a:gd name="connsiteY0" fmla="*/ 0 h 827309"/>
              <a:gd name="connsiteX1" fmla="*/ 327992 w 1938131"/>
              <a:gd name="connsiteY1" fmla="*/ 576470 h 827309"/>
              <a:gd name="connsiteX2" fmla="*/ 785192 w 1938131"/>
              <a:gd name="connsiteY2" fmla="*/ 496957 h 827309"/>
              <a:gd name="connsiteX3" fmla="*/ 1302027 w 1938131"/>
              <a:gd name="connsiteY3" fmla="*/ 815009 h 827309"/>
              <a:gd name="connsiteX4" fmla="*/ 1938131 w 1938131"/>
              <a:gd name="connsiteY4" fmla="*/ 0 h 82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131" h="827309">
                <a:moveTo>
                  <a:pt x="0" y="0"/>
                </a:moveTo>
                <a:cubicBezTo>
                  <a:pt x="98563" y="246822"/>
                  <a:pt x="197127" y="493644"/>
                  <a:pt x="327992" y="576470"/>
                </a:cubicBezTo>
                <a:cubicBezTo>
                  <a:pt x="458857" y="659296"/>
                  <a:pt x="622853" y="457201"/>
                  <a:pt x="785192" y="496957"/>
                </a:cubicBezTo>
                <a:cubicBezTo>
                  <a:pt x="947531" y="536713"/>
                  <a:pt x="1109871" y="897835"/>
                  <a:pt x="1302027" y="815009"/>
                </a:cubicBezTo>
                <a:cubicBezTo>
                  <a:pt x="1494183" y="732183"/>
                  <a:pt x="1716157" y="366091"/>
                  <a:pt x="1938131" y="0"/>
                </a:cubicBezTo>
              </a:path>
            </a:pathLst>
          </a:cu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8795281-60A2-4FE4-BDA6-A96FE679CDC7}"/>
              </a:ext>
            </a:extLst>
          </p:cNvPr>
          <p:cNvGrpSpPr/>
          <p:nvPr/>
        </p:nvGrpSpPr>
        <p:grpSpPr>
          <a:xfrm>
            <a:off x="518845" y="2513882"/>
            <a:ext cx="3505608" cy="4188528"/>
            <a:chOff x="518845" y="2513882"/>
            <a:chExt cx="3505608" cy="4188528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8E64279-761F-4E0B-8DEA-75FE7FB79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845" y="2513882"/>
              <a:ext cx="3378773" cy="2412576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B4090CE-84AD-4AC3-B4B7-42C2A1E2A64D}"/>
                    </a:ext>
                  </a:extLst>
                </p:cNvPr>
                <p:cNvSpPr txBox="1"/>
                <p:nvPr/>
              </p:nvSpPr>
              <p:spPr>
                <a:xfrm>
                  <a:off x="811353" y="6056079"/>
                  <a:ext cx="32131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FF0000"/>
                      </a:solidFill>
                    </a:rPr>
                    <a:t>Linear regression as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dirty="0">
                      <a:solidFill>
                        <a:srgbClr val="FF0000"/>
                      </a:solidFill>
                    </a:rPr>
                    <a:t> is a straight line w.r.t.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dirty="0">
                      <a:solidFill>
                        <a:srgbClr val="FF0000"/>
                      </a:solidFill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B4090CE-84AD-4AC3-B4B7-42C2A1E2A6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353" y="6056079"/>
                  <a:ext cx="3213100" cy="646331"/>
                </a:xfrm>
                <a:prstGeom prst="rect">
                  <a:avLst/>
                </a:prstGeom>
                <a:blipFill>
                  <a:blip r:embed="rId6"/>
                  <a:stretch>
                    <a:fillRect l="-1518" t="-4717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F5F2D86-ABE6-40A8-AD04-81DB9D69D7E8}"/>
              </a:ext>
            </a:extLst>
          </p:cNvPr>
          <p:cNvGrpSpPr/>
          <p:nvPr/>
        </p:nvGrpSpPr>
        <p:grpSpPr>
          <a:xfrm>
            <a:off x="4745285" y="2236380"/>
            <a:ext cx="3513343" cy="2632969"/>
            <a:chOff x="823923" y="4225031"/>
            <a:chExt cx="3513343" cy="2632969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B989278-C7E9-49DC-B20C-4B89A3E556DD}"/>
                </a:ext>
              </a:extLst>
            </p:cNvPr>
            <p:cNvCxnSpPr>
              <a:cxnSpLocks/>
            </p:cNvCxnSpPr>
            <p:nvPr/>
          </p:nvCxnSpPr>
          <p:spPr>
            <a:xfrm>
              <a:off x="823923" y="6700415"/>
              <a:ext cx="30686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CDEBF9D-BC26-4D21-8583-CA248EF0A3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923" y="4802503"/>
              <a:ext cx="0" cy="18979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64158D-C07F-4B0B-AD5E-844052E85D72}"/>
                    </a:ext>
                  </a:extLst>
                </p:cNvPr>
                <p:cNvSpPr/>
                <p:nvPr/>
              </p:nvSpPr>
              <p:spPr>
                <a:xfrm>
                  <a:off x="839226" y="4225031"/>
                  <a:ext cx="110325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64158D-C07F-4B0B-AD5E-844052E85D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226" y="4225031"/>
                  <a:ext cx="1103251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1972264A-7979-471F-8CB6-9C4D248C3641}"/>
                    </a:ext>
                  </a:extLst>
                </p:cNvPr>
                <p:cNvSpPr/>
                <p:nvPr/>
              </p:nvSpPr>
              <p:spPr>
                <a:xfrm>
                  <a:off x="3847004" y="6396335"/>
                  <a:ext cx="4902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7040770-57E3-43D1-8D08-BAB7356F08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7004" y="6396335"/>
                  <a:ext cx="490262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CBC4DD6-5E5E-4FC1-831B-5496D1F084E5}"/>
              </a:ext>
            </a:extLst>
          </p:cNvPr>
          <p:cNvSpPr/>
          <p:nvPr/>
        </p:nvSpPr>
        <p:spPr>
          <a:xfrm>
            <a:off x="4250695" y="3440144"/>
            <a:ext cx="1024159" cy="1774587"/>
          </a:xfrm>
          <a:custGeom>
            <a:avLst/>
            <a:gdLst>
              <a:gd name="connsiteX0" fmla="*/ 0 w 2551814"/>
              <a:gd name="connsiteY0" fmla="*/ 31898 h 1774587"/>
              <a:gd name="connsiteX1" fmla="*/ 356191 w 2551814"/>
              <a:gd name="connsiteY1" fmla="*/ 1041991 h 1774587"/>
              <a:gd name="connsiteX2" fmla="*/ 877186 w 2551814"/>
              <a:gd name="connsiteY2" fmla="*/ 1637414 h 1774587"/>
              <a:gd name="connsiteX3" fmla="*/ 1307805 w 2551814"/>
              <a:gd name="connsiteY3" fmla="*/ 1765005 h 1774587"/>
              <a:gd name="connsiteX4" fmla="*/ 1871331 w 2551814"/>
              <a:gd name="connsiteY4" fmla="*/ 1461977 h 1774587"/>
              <a:gd name="connsiteX5" fmla="*/ 2323214 w 2551814"/>
              <a:gd name="connsiteY5" fmla="*/ 744279 h 1774587"/>
              <a:gd name="connsiteX6" fmla="*/ 2551814 w 2551814"/>
              <a:gd name="connsiteY6" fmla="*/ 0 h 1774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51814" h="1774587">
                <a:moveTo>
                  <a:pt x="0" y="31898"/>
                </a:moveTo>
                <a:cubicBezTo>
                  <a:pt x="104996" y="403151"/>
                  <a:pt x="209993" y="774405"/>
                  <a:pt x="356191" y="1041991"/>
                </a:cubicBezTo>
                <a:cubicBezTo>
                  <a:pt x="502389" y="1309577"/>
                  <a:pt x="718584" y="1516912"/>
                  <a:pt x="877186" y="1637414"/>
                </a:cubicBezTo>
                <a:cubicBezTo>
                  <a:pt x="1035788" y="1757916"/>
                  <a:pt x="1142114" y="1794244"/>
                  <a:pt x="1307805" y="1765005"/>
                </a:cubicBezTo>
                <a:cubicBezTo>
                  <a:pt x="1473496" y="1735766"/>
                  <a:pt x="1702096" y="1632098"/>
                  <a:pt x="1871331" y="1461977"/>
                </a:cubicBezTo>
                <a:cubicBezTo>
                  <a:pt x="2040566" y="1291856"/>
                  <a:pt x="2209800" y="987942"/>
                  <a:pt x="2323214" y="744279"/>
                </a:cubicBezTo>
                <a:cubicBezTo>
                  <a:pt x="2436628" y="500616"/>
                  <a:pt x="2494221" y="250308"/>
                  <a:pt x="2551814" y="0"/>
                </a:cubicBezTo>
              </a:path>
            </a:pathLst>
          </a:cu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075E95-FCB5-46CE-97B5-1931158A0BC8}"/>
                  </a:ext>
                </a:extLst>
              </p:cNvPr>
              <p:cNvSpPr txBox="1"/>
              <p:nvPr/>
            </p:nvSpPr>
            <p:spPr>
              <a:xfrm>
                <a:off x="4673048" y="6040419"/>
                <a:ext cx="3213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Not a straight line w.r.t.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075E95-FCB5-46CE-97B5-1931158A0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048" y="6040419"/>
                <a:ext cx="3213100" cy="369332"/>
              </a:xfrm>
              <a:prstGeom prst="rect">
                <a:avLst/>
              </a:prstGeom>
              <a:blipFill>
                <a:blip r:embed="rId8"/>
                <a:stretch>
                  <a:fillRect l="-1708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39162750-A95C-42D1-8372-2CEFD689912C}"/>
              </a:ext>
            </a:extLst>
          </p:cNvPr>
          <p:cNvSpPr txBox="1"/>
          <p:nvPr/>
        </p:nvSpPr>
        <p:spPr>
          <a:xfrm>
            <a:off x="8402983" y="6046571"/>
            <a:ext cx="321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 parabolic!</a:t>
            </a:r>
            <a:endParaRPr lang="en-US" i="1" dirty="0">
              <a:solidFill>
                <a:srgbClr val="FF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CAFDD5C-4B04-470A-A8AE-3C82E6900B0D}"/>
              </a:ext>
            </a:extLst>
          </p:cNvPr>
          <p:cNvGrpSpPr/>
          <p:nvPr/>
        </p:nvGrpSpPr>
        <p:grpSpPr>
          <a:xfrm>
            <a:off x="4707162" y="2707629"/>
            <a:ext cx="2434889" cy="3275756"/>
            <a:chOff x="4707162" y="2707629"/>
            <a:chExt cx="2434889" cy="32757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3DD8CF60-E476-4658-8D6C-261E887688C2}"/>
                    </a:ext>
                  </a:extLst>
                </p:cNvPr>
                <p:cNvSpPr/>
                <p:nvPr/>
              </p:nvSpPr>
              <p:spPr>
                <a:xfrm>
                  <a:off x="4707162" y="5614053"/>
                  <a:ext cx="208948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/>
                    <a:t>Let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3DD8CF60-E476-4658-8D6C-261E887688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7162" y="5614053"/>
                  <a:ext cx="2089483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2332" t="-9836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AC6267F-7618-4665-8CC2-C4790A89B47A}"/>
                    </a:ext>
                  </a:extLst>
                </p:cNvPr>
                <p:cNvSpPr/>
                <p:nvPr/>
              </p:nvSpPr>
              <p:spPr>
                <a:xfrm>
                  <a:off x="4764541" y="2707629"/>
                  <a:ext cx="237751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AC6267F-7618-4665-8CC2-C4790A89B4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4541" y="2707629"/>
                  <a:ext cx="2377510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5118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3" grpId="0" animBg="1"/>
      <p:bldP spid="26" grpId="0" animBg="1"/>
      <p:bldP spid="28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1E6EC-EFD5-4C91-A632-E7CC78190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Regression (curve fitting): close?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0D123D-9388-45AB-A0E4-6863357E66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640" y="1612906"/>
                <a:ext cx="11724640" cy="5245094"/>
              </a:xfrm>
            </p:spPr>
            <p:txBody>
              <a:bodyPr>
                <a:normAutofit/>
              </a:bodyPr>
              <a:lstStyle/>
              <a:p>
                <a:r>
                  <a:rPr lang="en-US" altLang="en-US" dirty="0"/>
                  <a:t>Difference or </a:t>
                </a:r>
                <a:r>
                  <a:rPr lang="en-US" altLang="en-US" u="sng" dirty="0"/>
                  <a:t>error</a:t>
                </a:r>
                <a:r>
                  <a:rPr lang="en-US" altLang="en-US" dirty="0"/>
                  <a:t> between predictions and labels</a:t>
                </a:r>
              </a:p>
              <a:p>
                <a:pPr lvl="1"/>
                <a:r>
                  <a:rPr lang="en-US" altLang="en-US" dirty="0"/>
                  <a:t>Total error: error over all training data instances</a:t>
                </a:r>
              </a:p>
              <a:p>
                <a:r>
                  <a:rPr lang="en-US" altLang="en-US" dirty="0"/>
                  <a:t>Different types of total error</a:t>
                </a:r>
              </a:p>
              <a:p>
                <a:pPr lvl="1"/>
                <a:r>
                  <a:rPr lang="en-US" altLang="en-US" dirty="0"/>
                  <a:t>Sum of Absolute Error (SAE)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alt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en-US" sz="24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sz="2400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en-US" sz="24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en-US" sz="2400" i="1">
                                  <a:latin typeface="Cambria Math"/>
                                </a:rPr>
                                <m:t>𝑓</m:t>
                              </m:r>
                              <m:r>
                                <a:rPr lang="en-US" altLang="en-US" sz="2400" i="1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400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en-US" sz="2400" i="1">
                                  <a:latin typeface="Cambria Math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en-US" sz="2400" dirty="0"/>
              </a:p>
              <a:p>
                <a:pPr lvl="1"/>
                <a:r>
                  <a:rPr lang="en-US" altLang="en-US" dirty="0"/>
                  <a:t>Maximum Error</a:t>
                </a:r>
              </a:p>
              <a:p>
                <a:pPr lvl="1"/>
                <a:endParaRPr lang="en-US" altLang="en-US" dirty="0"/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altLang="en-US" sz="24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</m:sSub>
                      <m:r>
                        <a:rPr lang="en-US" altLang="en-US" sz="24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en-US" sz="2400">
                                  <a:latin typeface="Cambria Math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en-US" sz="2400" i="1">
                                  <a:latin typeface="Cambria Math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en-US" sz="24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en-US" sz="2400" i="1">
                                  <a:latin typeface="Cambria Math"/>
                                </a:rPr>
                                <m:t>𝑓</m:t>
                              </m:r>
                              <m:r>
                                <a:rPr lang="en-US" altLang="en-US" sz="2400" i="1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400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en-US" sz="2400" b="1" i="1">
                                      <a:latin typeface="Cambria Math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en-US" sz="2400" i="1">
                                  <a:latin typeface="Cambria Math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en-US" sz="2400" dirty="0"/>
              </a:p>
              <a:p>
                <a:pPr lvl="1"/>
                <a:r>
                  <a:rPr lang="en-US" altLang="en-US" dirty="0"/>
                  <a:t>Sum of Squared Error (SSE) or residual sum of squares (RSS)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alt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en-US" sz="24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sz="2400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 sz="2400" b="1" i="1">
                                              <a:latin typeface="Cambria Math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en-US" sz="24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en-US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0D123D-9388-45AB-A0E4-6863357E66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640" y="1612906"/>
                <a:ext cx="11724640" cy="5245094"/>
              </a:xfrm>
              <a:blipFill>
                <a:blip r:embed="rId2"/>
                <a:stretch>
                  <a:fillRect l="-936" t="-1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2C2062B-215A-48B5-B937-F4F12B469309}"/>
              </a:ext>
            </a:extLst>
          </p:cNvPr>
          <p:cNvSpPr/>
          <p:nvPr/>
        </p:nvSpPr>
        <p:spPr>
          <a:xfrm>
            <a:off x="596348" y="5377070"/>
            <a:ext cx="8110330" cy="14046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40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10A2A-CB25-4CF3-BFF8-83A195084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5B5317-07DC-47A8-98B4-99F3E384D3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640" y="1612906"/>
                <a:ext cx="11724640" cy="5245094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r>
                  <a:rPr lang="en-US" dirty="0"/>
                  <a:t>Given a random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when the prediction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not a straight line (i.e., nonlinear) </a:t>
                </a:r>
                <a:r>
                  <a:rPr lang="en-US" dirty="0">
                    <a:solidFill>
                      <a:srgbClr val="FF0000"/>
                    </a:solidFill>
                  </a:rPr>
                  <a:t>w.r.t. </a:t>
                </a:r>
                <a:r>
                  <a:rPr lang="en-US" i="1" dirty="0">
                    <a:solidFill>
                      <a:srgbClr val="FF0000"/>
                    </a:solidFill>
                  </a:rPr>
                  <a:t>w</a:t>
                </a:r>
                <a:endParaRPr lang="en-US" dirty="0"/>
              </a:p>
              <a:p>
                <a:pPr lvl="1"/>
                <a:r>
                  <a:rPr lang="en-US" dirty="0"/>
                  <a:t>there may be no closed form solution</a:t>
                </a:r>
              </a:p>
              <a:p>
                <a:pPr lvl="1"/>
                <a:r>
                  <a:rPr lang="en-US" i="1" dirty="0"/>
                  <a:t>E</a:t>
                </a:r>
                <a:r>
                  <a:rPr lang="en-US" dirty="0"/>
                  <a:t> may not be parabolic anymore</a:t>
                </a:r>
              </a:p>
              <a:p>
                <a:pPr marL="0" indent="0">
                  <a:buNone/>
                </a:pPr>
                <a:endParaRPr lang="en-US" i="1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The closed form solution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  <m:t>𝒘</m:t>
                        </m:r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  <a:ea typeface="Cambria Math"/>
                      </a:rPr>
                      <m:t>∗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acc>
                                <m:acc>
                                  <m:accPr>
                                    <m:chr m:val="̃"/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1" i="1">
                            <a:latin typeface="Cambria Math"/>
                          </a:rPr>
                          <m:t>−</m:t>
                        </m:r>
                        <m:r>
                          <a:rPr lang="en-US" b="1" i="1">
                            <a:latin typeface="Cambria Math"/>
                          </a:rPr>
                          <m:t>𝟏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 exists</a:t>
                </a:r>
              </a:p>
              <a:p>
                <a:pPr lvl="1"/>
                <a:r>
                  <a:rPr lang="en-US" dirty="0"/>
                  <a:t>for the SSE loss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linear w.r.t. </a:t>
                </a:r>
                <a:r>
                  <a:rPr lang="en-US" i="1" dirty="0"/>
                  <a:t>w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We say linear or nonlinear regression, w.r.t. </a:t>
                </a:r>
                <a:r>
                  <a:rPr lang="en-US" i="1" dirty="0">
                    <a:solidFill>
                      <a:srgbClr val="FF0000"/>
                    </a:solidFill>
                  </a:rPr>
                  <a:t>x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5B5317-07DC-47A8-98B4-99F3E384D3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640" y="1612906"/>
                <a:ext cx="11724640" cy="5245094"/>
              </a:xfrm>
              <a:blipFill>
                <a:blip r:embed="rId2"/>
                <a:stretch>
                  <a:fillRect l="-936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4197AAEA-AC7C-464D-B696-F43A2291A928}"/>
              </a:ext>
            </a:extLst>
          </p:cNvPr>
          <p:cNvGrpSpPr/>
          <p:nvPr/>
        </p:nvGrpSpPr>
        <p:grpSpPr>
          <a:xfrm>
            <a:off x="8193821" y="1612906"/>
            <a:ext cx="4451350" cy="892057"/>
            <a:chOff x="4891062" y="1133297"/>
            <a:chExt cx="4451350" cy="89205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AB84E8E-C940-4F42-85A0-50C14EE6026C}"/>
                </a:ext>
              </a:extLst>
            </p:cNvPr>
            <p:cNvSpPr/>
            <p:nvPr/>
          </p:nvSpPr>
          <p:spPr>
            <a:xfrm>
              <a:off x="5518219" y="1621868"/>
              <a:ext cx="406262" cy="40348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65A8B6-F397-4C5F-BAF4-E6785E788CCE}"/>
                </a:ext>
              </a:extLst>
            </p:cNvPr>
            <p:cNvSpPr txBox="1"/>
            <p:nvPr/>
          </p:nvSpPr>
          <p:spPr>
            <a:xfrm>
              <a:off x="4891062" y="1133297"/>
              <a:ext cx="4451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To indicate that </a:t>
              </a:r>
              <a:r>
                <a:rPr lang="en-US" i="1" dirty="0">
                  <a:solidFill>
                    <a:srgbClr val="FF0000"/>
                  </a:solidFill>
                </a:rPr>
                <a:t>w </a:t>
              </a:r>
              <a:r>
                <a:rPr lang="en-US" dirty="0">
                  <a:solidFill>
                    <a:srgbClr val="FF0000"/>
                  </a:solidFill>
                </a:rPr>
                <a:t>is the parameter!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EE1E3C2-1C7A-4E2B-9E73-28EEBF1AA7AB}"/>
                </a:ext>
              </a:extLst>
            </p:cNvPr>
            <p:cNvSpPr/>
            <p:nvPr/>
          </p:nvSpPr>
          <p:spPr>
            <a:xfrm>
              <a:off x="7129239" y="1621868"/>
              <a:ext cx="406262" cy="40348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42217401-FBB2-4FD6-88D7-4C71BE06A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824" y="3143147"/>
            <a:ext cx="3612456" cy="334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0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434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How to check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altLang="en-US" dirty="0"/>
                  <a:t> linear w.r.t.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en-US" dirty="0"/>
                  <a:t>? </a:t>
                </a:r>
              </a:p>
            </p:txBody>
          </p:sp>
        </mc:Choice>
        <mc:Fallback xmlns="">
          <p:sp>
            <p:nvSpPr>
              <p:cNvPr id="1843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79" t="-9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3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94640" y="1612906"/>
                <a:ext cx="11724640" cy="5064341"/>
              </a:xfrm>
            </p:spPr>
            <p:txBody>
              <a:bodyPr>
                <a:normAutofit/>
              </a:bodyPr>
              <a:lstStyle/>
              <a:p>
                <a:r>
                  <a:rPr lang="en-US" altLang="en-US" dirty="0"/>
                  <a:t>If you want to check </a:t>
                </a:r>
                <a:r>
                  <a:rPr lang="en-US" altLang="en-US" dirty="0">
                    <a:solidFill>
                      <a:srgbClr val="FF0000"/>
                    </a:solidFill>
                  </a:rPr>
                  <a:t>w.r.t.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en-US" dirty="0"/>
              </a:p>
              <a:p>
                <a:pPr lvl="1"/>
                <a:r>
                  <a:rPr lang="en-US" altLang="en-US" dirty="0"/>
                  <a:t>Ex.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𝑤𝑥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Find 2 random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i="1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en-US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Find 2 random </a:t>
                </a:r>
                <a:r>
                  <a:rPr lang="en-US" dirty="0">
                    <a:solidFill>
                      <a:srgbClr val="FF0000"/>
                    </a:solidFill>
                  </a:rPr>
                  <a:t>scalars </a:t>
                </a:r>
                <a:r>
                  <a:rPr lang="en-US" dirty="0"/>
                  <a:t>(even for </a:t>
                </a:r>
                <a:r>
                  <a:rPr lang="en-US" i="1" dirty="0"/>
                  <a:t>D</a:t>
                </a:r>
                <a:r>
                  <a:rPr lang="en-US" dirty="0"/>
                  <a:t>-dimensional cases):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altLang="en-US" dirty="0"/>
                  <a:t>Ex.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i="1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en-US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is linear w.r.t.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; otherwise, not</a:t>
                </a:r>
              </a:p>
              <a:p>
                <a:pPr lvl="1"/>
                <a:r>
                  <a:rPr lang="en-US" dirty="0"/>
                  <a:t>Need to hold for all possible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en-US" dirty="0"/>
              </a:p>
              <a:p>
                <a:r>
                  <a:rPr lang="en-US" altLang="en-US" dirty="0"/>
                  <a:t>Practice:</a:t>
                </a:r>
              </a:p>
              <a:p>
                <a:pPr lvl="1"/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altLang="en-US" dirty="0"/>
                  <a:t> linear w.r.t.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dirty="0"/>
                  <a:t>?</a:t>
                </a:r>
              </a:p>
            </p:txBody>
          </p:sp>
        </mc:Choice>
        <mc:Fallback xmlns="">
          <p:sp>
            <p:nvSpPr>
              <p:cNvPr id="184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4640" y="1612906"/>
                <a:ext cx="11724640" cy="5064341"/>
              </a:xfrm>
              <a:blipFill>
                <a:blip r:embed="rId3"/>
                <a:stretch>
                  <a:fillRect l="-936" t="-2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23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8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5BC4D-4CCA-4BAF-85D3-39204B1F5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D1DE322-925B-4AC8-A483-826BC5E8670F}"/>
              </a:ext>
            </a:extLst>
          </p:cNvPr>
          <p:cNvCxnSpPr>
            <a:cxnSpLocks/>
          </p:cNvCxnSpPr>
          <p:nvPr/>
        </p:nvCxnSpPr>
        <p:spPr>
          <a:xfrm>
            <a:off x="4417307" y="5469513"/>
            <a:ext cx="396241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F76E67-DA6F-480C-A633-71CDA2972BBC}"/>
              </a:ext>
            </a:extLst>
          </p:cNvPr>
          <p:cNvCxnSpPr>
            <a:cxnSpLocks/>
          </p:cNvCxnSpPr>
          <p:nvPr/>
        </p:nvCxnSpPr>
        <p:spPr>
          <a:xfrm flipV="1">
            <a:off x="4417307" y="2286000"/>
            <a:ext cx="0" cy="31835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B6B602B-FECB-4410-92C2-58B2E44C3BF4}"/>
                  </a:ext>
                </a:extLst>
              </p:cNvPr>
              <p:cNvSpPr/>
              <p:nvPr/>
            </p:nvSpPr>
            <p:spPr>
              <a:xfrm>
                <a:off x="4506017" y="1909676"/>
                <a:ext cx="9697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B6B602B-FECB-4410-92C2-58B2E44C3B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017" y="1909676"/>
                <a:ext cx="969753" cy="369332"/>
              </a:xfrm>
              <a:prstGeom prst="rect">
                <a:avLst/>
              </a:prstGeom>
              <a:blipFill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0221517-4783-4A5E-91FD-09254A76AEF7}"/>
                  </a:ext>
                </a:extLst>
              </p:cNvPr>
              <p:cNvSpPr/>
              <p:nvPr/>
            </p:nvSpPr>
            <p:spPr>
              <a:xfrm>
                <a:off x="8675942" y="5238681"/>
                <a:ext cx="4263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0221517-4783-4A5E-91FD-09254A76AE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5942" y="5238681"/>
                <a:ext cx="42639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96FF4C1-E633-49C3-B89D-6F242876F9A4}"/>
              </a:ext>
            </a:extLst>
          </p:cNvPr>
          <p:cNvSpPr/>
          <p:nvPr/>
        </p:nvSpPr>
        <p:spPr>
          <a:xfrm>
            <a:off x="4633415" y="2490716"/>
            <a:ext cx="3480179" cy="2238233"/>
          </a:xfrm>
          <a:custGeom>
            <a:avLst/>
            <a:gdLst>
              <a:gd name="connsiteX0" fmla="*/ 0 w 3480179"/>
              <a:gd name="connsiteY0" fmla="*/ 2238233 h 2238233"/>
              <a:gd name="connsiteX1" fmla="*/ 1644555 w 3480179"/>
              <a:gd name="connsiteY1" fmla="*/ 1849272 h 2238233"/>
              <a:gd name="connsiteX2" fmla="*/ 2968388 w 3480179"/>
              <a:gd name="connsiteY2" fmla="*/ 777923 h 2238233"/>
              <a:gd name="connsiteX3" fmla="*/ 3480179 w 3480179"/>
              <a:gd name="connsiteY3" fmla="*/ 0 h 2238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0179" h="2238233">
                <a:moveTo>
                  <a:pt x="0" y="2238233"/>
                </a:moveTo>
                <a:cubicBezTo>
                  <a:pt x="574912" y="2165445"/>
                  <a:pt x="1149824" y="2092657"/>
                  <a:pt x="1644555" y="1849272"/>
                </a:cubicBezTo>
                <a:cubicBezTo>
                  <a:pt x="2139286" y="1605887"/>
                  <a:pt x="2662451" y="1086135"/>
                  <a:pt x="2968388" y="777923"/>
                </a:cubicBezTo>
                <a:cubicBezTo>
                  <a:pt x="3274325" y="469711"/>
                  <a:pt x="3377252" y="234855"/>
                  <a:pt x="3480179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50E4D7C-BCCF-47F4-9143-77255730CF86}"/>
              </a:ext>
            </a:extLst>
          </p:cNvPr>
          <p:cNvGrpSpPr/>
          <p:nvPr/>
        </p:nvGrpSpPr>
        <p:grpSpPr>
          <a:xfrm>
            <a:off x="5516511" y="4307723"/>
            <a:ext cx="2175147" cy="1631664"/>
            <a:chOff x="5516511" y="4307723"/>
            <a:chExt cx="2175147" cy="1631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B4B84704-34B7-4237-A4F3-85EB9D59BA8D}"/>
                    </a:ext>
                  </a:extLst>
                </p:cNvPr>
                <p:cNvSpPr/>
                <p:nvPr/>
              </p:nvSpPr>
              <p:spPr>
                <a:xfrm>
                  <a:off x="5622330" y="5570055"/>
                  <a:ext cx="157414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0.5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0.5</m:t>
                        </m:r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B4B84704-34B7-4237-A4F3-85EB9D59BA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2330" y="5570055"/>
                  <a:ext cx="157414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8965058-7074-434A-A20E-4AECFEFCF7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9405" y="4307723"/>
              <a:ext cx="0" cy="116029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5F1075DB-6618-4D8F-938C-2071E30E9A0E}"/>
                    </a:ext>
                  </a:extLst>
                </p:cNvPr>
                <p:cNvSpPr/>
                <p:nvPr/>
              </p:nvSpPr>
              <p:spPr>
                <a:xfrm>
                  <a:off x="5516511" y="4460454"/>
                  <a:ext cx="217514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0.5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0.5</m:t>
                            </m:r>
                            <m:sSub>
                              <m:sSubPr>
                                <m:ctrlPr>
                                  <a:rPr lang="en-US" alt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5F1075DB-6618-4D8F-938C-2071E30E9A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6511" y="4460454"/>
                  <a:ext cx="2175147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0B15F56-657C-48AB-8814-D7F72C241F28}"/>
              </a:ext>
            </a:extLst>
          </p:cNvPr>
          <p:cNvGrpSpPr/>
          <p:nvPr/>
        </p:nvGrpSpPr>
        <p:grpSpPr>
          <a:xfrm>
            <a:off x="4454746" y="4251358"/>
            <a:ext cx="1061765" cy="1603962"/>
            <a:chOff x="4454746" y="4251358"/>
            <a:chExt cx="1061765" cy="16039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1966AF0-7AFC-4F95-9E03-1B91B7FAF988}"/>
                    </a:ext>
                  </a:extLst>
                </p:cNvPr>
                <p:cNvSpPr/>
                <p:nvPr/>
              </p:nvSpPr>
              <p:spPr>
                <a:xfrm>
                  <a:off x="4760509" y="5485988"/>
                  <a:ext cx="46076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1966AF0-7AFC-4F95-9E03-1B91B7FAF9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0509" y="5485988"/>
                  <a:ext cx="46076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FF095BC-EC2E-4347-9BCE-62E67AF72B4C}"/>
                </a:ext>
              </a:extLst>
            </p:cNvPr>
            <p:cNvGrpSpPr/>
            <p:nvPr/>
          </p:nvGrpSpPr>
          <p:grpSpPr>
            <a:xfrm>
              <a:off x="4454746" y="4251358"/>
              <a:ext cx="1061765" cy="1234630"/>
              <a:chOff x="4454746" y="4251358"/>
              <a:chExt cx="1061765" cy="1234630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0238821-9E55-440B-A66D-E266205ABA13}"/>
                  </a:ext>
                </a:extLst>
              </p:cNvPr>
              <p:cNvCxnSpPr>
                <a:stCxn id="12" idx="0"/>
              </p:cNvCxnSpPr>
              <p:nvPr/>
            </p:nvCxnSpPr>
            <p:spPr>
              <a:xfrm flipH="1" flipV="1">
                <a:off x="4990892" y="4674358"/>
                <a:ext cx="1" cy="81163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472C3046-0F2A-4E1F-91A3-EFAB50922E26}"/>
                      </a:ext>
                    </a:extLst>
                  </p:cNvPr>
                  <p:cNvSpPr/>
                  <p:nvPr/>
                </p:nvSpPr>
                <p:spPr>
                  <a:xfrm>
                    <a:off x="4454746" y="4251358"/>
                    <a:ext cx="1061765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472C3046-0F2A-4E1F-91A3-EFAB50922E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54746" y="4251358"/>
                    <a:ext cx="1061765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D8680ED-D807-43E9-AE3E-760E60A2A037}"/>
              </a:ext>
            </a:extLst>
          </p:cNvPr>
          <p:cNvGrpSpPr/>
          <p:nvPr/>
        </p:nvGrpSpPr>
        <p:grpSpPr>
          <a:xfrm>
            <a:off x="7315325" y="2185880"/>
            <a:ext cx="1067087" cy="3699132"/>
            <a:chOff x="7315325" y="2185880"/>
            <a:chExt cx="1067087" cy="3699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1D45FF5-0A96-4E87-B916-414F5B5B0361}"/>
                    </a:ext>
                  </a:extLst>
                </p:cNvPr>
                <p:cNvSpPr/>
                <p:nvPr/>
              </p:nvSpPr>
              <p:spPr>
                <a:xfrm>
                  <a:off x="7763720" y="5515680"/>
                  <a:ext cx="46609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1D45FF5-0A96-4E87-B916-414F5B5B03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3720" y="5515680"/>
                  <a:ext cx="46609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3B95802-FC99-4AB1-8570-5DE61BBCC0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4199" y="2798519"/>
              <a:ext cx="12566" cy="262110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9C90A7EE-237A-4328-8348-4FE646FEDFFB}"/>
                    </a:ext>
                  </a:extLst>
                </p:cNvPr>
                <p:cNvSpPr/>
                <p:nvPr/>
              </p:nvSpPr>
              <p:spPr>
                <a:xfrm>
                  <a:off x="7315325" y="2185880"/>
                  <a:ext cx="106708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9C90A7EE-237A-4328-8348-4FE646FEDF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5325" y="2185880"/>
                  <a:ext cx="1067087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23D09B7-D3B9-4E11-A08B-4C00C78672D6}"/>
              </a:ext>
            </a:extLst>
          </p:cNvPr>
          <p:cNvGrpSpPr/>
          <p:nvPr/>
        </p:nvGrpSpPr>
        <p:grpSpPr>
          <a:xfrm>
            <a:off x="4990893" y="2716038"/>
            <a:ext cx="3005872" cy="2753475"/>
            <a:chOff x="4990893" y="2716038"/>
            <a:chExt cx="3005872" cy="2753475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77C4B52-EA77-42E6-85DB-BE31E5DFB8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0893" y="2716038"/>
              <a:ext cx="3005872" cy="1958320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AA349E4-D9E5-4C07-8D2C-DD33373F1F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9405" y="3776597"/>
              <a:ext cx="0" cy="169291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CA08AC0-A3EE-4318-AFE6-BB04AE38EAF9}"/>
              </a:ext>
            </a:extLst>
          </p:cNvPr>
          <p:cNvGrpSpPr/>
          <p:nvPr/>
        </p:nvGrpSpPr>
        <p:grpSpPr>
          <a:xfrm>
            <a:off x="1178093" y="2765752"/>
            <a:ext cx="5127457" cy="844080"/>
            <a:chOff x="1178093" y="2765752"/>
            <a:chExt cx="5127457" cy="8440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573C1B46-06CC-4D4B-A82A-3BAB5B2C875F}"/>
                    </a:ext>
                  </a:extLst>
                </p:cNvPr>
                <p:cNvSpPr/>
                <p:nvPr/>
              </p:nvSpPr>
              <p:spPr>
                <a:xfrm>
                  <a:off x="1178093" y="2765752"/>
                  <a:ext cx="277614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0.5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0.5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573C1B46-06CC-4D4B-A82A-3BAB5B2C87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8093" y="2765752"/>
                  <a:ext cx="2776145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D6586B4-AC93-44B4-A0B9-18F9F5569144}"/>
                </a:ext>
              </a:extLst>
            </p:cNvPr>
            <p:cNvCxnSpPr>
              <a:stCxn id="23" idx="3"/>
            </p:cNvCxnSpPr>
            <p:nvPr/>
          </p:nvCxnSpPr>
          <p:spPr>
            <a:xfrm>
              <a:off x="3954238" y="2950418"/>
              <a:ext cx="2351312" cy="6594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393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85D48-AF9D-4A1B-9705-3A7AC2D34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7B04C42-E14A-4FAD-8AD0-1B840F8D3057}"/>
                  </a:ext>
                </a:extLst>
              </p:cNvPr>
              <p:cNvSpPr/>
              <p:nvPr/>
            </p:nvSpPr>
            <p:spPr>
              <a:xfrm>
                <a:off x="9330284" y="1595331"/>
                <a:ext cx="9689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7B04C42-E14A-4FAD-8AD0-1B840F8D3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284" y="1595331"/>
                <a:ext cx="968983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EC9DE9-52A3-4360-AE64-BCF36FEC90A5}"/>
                  </a:ext>
                </a:extLst>
              </p:cNvPr>
              <p:cNvSpPr/>
              <p:nvPr/>
            </p:nvSpPr>
            <p:spPr>
              <a:xfrm>
                <a:off x="1306167" y="1595331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EC9DE9-52A3-4360-AE64-BCF36FEC90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167" y="1595331"/>
                <a:ext cx="36798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CCCEFCD-760F-4849-9745-0F58D788ECA1}"/>
                  </a:ext>
                </a:extLst>
              </p:cNvPr>
              <p:cNvSpPr/>
              <p:nvPr/>
            </p:nvSpPr>
            <p:spPr>
              <a:xfrm>
                <a:off x="5248272" y="1595331"/>
                <a:ext cx="15890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CCCEFCD-760F-4849-9745-0F58D788EC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8272" y="1595331"/>
                <a:ext cx="158903" cy="369332"/>
              </a:xfrm>
              <a:prstGeom prst="rect">
                <a:avLst/>
              </a:prstGeom>
              <a:blipFill>
                <a:blip r:embed="rId4"/>
                <a:stretch>
                  <a:fillRect l="-19231" r="-1000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8" name="Picture 4" descr="Industry, conveyor, machine, factory icon">
            <a:extLst>
              <a:ext uri="{FF2B5EF4-FFF2-40B4-BE49-F238E27FC236}">
                <a16:creationId xmlns:a16="http://schemas.microsoft.com/office/drawing/2014/main" id="{A52D9AE1-0808-4ABD-8F44-C5F7E88F2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100" y="2777542"/>
            <a:ext cx="272415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4124E60-37B8-42AF-904C-6C9EB86B06DF}"/>
              </a:ext>
            </a:extLst>
          </p:cNvPr>
          <p:cNvGrpSpPr/>
          <p:nvPr/>
        </p:nvGrpSpPr>
        <p:grpSpPr>
          <a:xfrm>
            <a:off x="310427" y="2090375"/>
            <a:ext cx="2506177" cy="1860174"/>
            <a:chOff x="310427" y="2090375"/>
            <a:chExt cx="2506177" cy="18601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D7795D41-9744-4FF6-92DD-49381EC55C28}"/>
                    </a:ext>
                  </a:extLst>
                </p:cNvPr>
                <p:cNvSpPr/>
                <p:nvPr/>
              </p:nvSpPr>
              <p:spPr>
                <a:xfrm>
                  <a:off x="310427" y="2777542"/>
                  <a:ext cx="46076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D7795D41-9744-4FF6-92DD-49381EC55C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427" y="2777542"/>
                  <a:ext cx="46076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150" name="Picture 6" descr="For best tomatoes, there's no place like home - The San Diego Union-Tribune">
              <a:extLst>
                <a:ext uri="{FF2B5EF4-FFF2-40B4-BE49-F238E27FC236}">
                  <a16:creationId xmlns:a16="http://schemas.microsoft.com/office/drawing/2014/main" id="{33EEA133-D4E4-4086-9CC6-A10826B6D3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838" y="2090375"/>
              <a:ext cx="1955766" cy="1860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7CD03D-DC9F-43AE-86FE-0B6B0D01FF4E}"/>
              </a:ext>
            </a:extLst>
          </p:cNvPr>
          <p:cNvGrpSpPr/>
          <p:nvPr/>
        </p:nvGrpSpPr>
        <p:grpSpPr>
          <a:xfrm>
            <a:off x="8414172" y="2301588"/>
            <a:ext cx="3189000" cy="1321239"/>
            <a:chOff x="8414172" y="2301588"/>
            <a:chExt cx="3189000" cy="1321239"/>
          </a:xfrm>
        </p:grpSpPr>
        <p:pic>
          <p:nvPicPr>
            <p:cNvPr id="6146" name="Picture 2" descr="Classic Tomato Sauce Recipe for Pasta">
              <a:extLst>
                <a:ext uri="{FF2B5EF4-FFF2-40B4-BE49-F238E27FC236}">
                  <a16:creationId xmlns:a16="http://schemas.microsoft.com/office/drawing/2014/main" id="{7934A018-64C5-42F4-9C9B-F7CE1C4A77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7704" y="2301588"/>
              <a:ext cx="1985468" cy="1321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FBB50A2-BE14-4965-B0E8-946FEC213F4C}"/>
                    </a:ext>
                  </a:extLst>
                </p:cNvPr>
                <p:cNvSpPr/>
                <p:nvPr/>
              </p:nvSpPr>
              <p:spPr>
                <a:xfrm>
                  <a:off x="8414172" y="2777542"/>
                  <a:ext cx="106176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FBB50A2-BE14-4965-B0E8-946FEC213F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4172" y="2777542"/>
                  <a:ext cx="1061766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D5B6834-2B45-4B56-9186-0BCA4A15BB26}"/>
              </a:ext>
            </a:extLst>
          </p:cNvPr>
          <p:cNvGrpSpPr/>
          <p:nvPr/>
        </p:nvGrpSpPr>
        <p:grpSpPr>
          <a:xfrm>
            <a:off x="314503" y="3909316"/>
            <a:ext cx="2569063" cy="1097087"/>
            <a:chOff x="314503" y="3909316"/>
            <a:chExt cx="2569063" cy="1097087"/>
          </a:xfrm>
        </p:grpSpPr>
        <p:pic>
          <p:nvPicPr>
            <p:cNvPr id="6152" name="Picture 8" descr="nutrition/wheat-free-diet">
              <a:extLst>
                <a:ext uri="{FF2B5EF4-FFF2-40B4-BE49-F238E27FC236}">
                  <a16:creationId xmlns:a16="http://schemas.microsoft.com/office/drawing/2014/main" id="{3D1C6E45-26E0-444A-BE37-4A4430B926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876" y="3909316"/>
              <a:ext cx="2089690" cy="1097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E9D7B264-CC4E-4B26-A545-00C254B57BA1}"/>
                    </a:ext>
                  </a:extLst>
                </p:cNvPr>
                <p:cNvSpPr/>
                <p:nvPr/>
              </p:nvSpPr>
              <p:spPr>
                <a:xfrm>
                  <a:off x="314503" y="4273193"/>
                  <a:ext cx="4660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E9D7B264-CC4E-4B26-A545-00C254B57B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503" y="4273193"/>
                  <a:ext cx="46609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0150CE-5D12-41F5-94A3-8C095B50F9D1}"/>
              </a:ext>
            </a:extLst>
          </p:cNvPr>
          <p:cNvGrpSpPr/>
          <p:nvPr/>
        </p:nvGrpSpPr>
        <p:grpSpPr>
          <a:xfrm>
            <a:off x="8414172" y="3816334"/>
            <a:ext cx="3189000" cy="1120400"/>
            <a:chOff x="8414172" y="3816334"/>
            <a:chExt cx="3189000" cy="1120400"/>
          </a:xfrm>
        </p:grpSpPr>
        <p:pic>
          <p:nvPicPr>
            <p:cNvPr id="6154" name="Picture 10" descr="Fresh Sheet Pasta | Recipe | ChefSteps">
              <a:extLst>
                <a:ext uri="{FF2B5EF4-FFF2-40B4-BE49-F238E27FC236}">
                  <a16:creationId xmlns:a16="http://schemas.microsoft.com/office/drawing/2014/main" id="{6A83149B-4380-4A57-86D4-64036D3E9E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1350" y="3816334"/>
              <a:ext cx="1991822" cy="112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9742258-D797-435D-8987-4553639706EB}"/>
                    </a:ext>
                  </a:extLst>
                </p:cNvPr>
                <p:cNvSpPr/>
                <p:nvPr/>
              </p:nvSpPr>
              <p:spPr>
                <a:xfrm>
                  <a:off x="8414172" y="4146024"/>
                  <a:ext cx="106708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9742258-D797-435D-8987-4553639706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4172" y="4146024"/>
                  <a:ext cx="1067087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1A199B8-A104-4942-8934-12F6EAFC6880}"/>
              </a:ext>
            </a:extLst>
          </p:cNvPr>
          <p:cNvGrpSpPr/>
          <p:nvPr/>
        </p:nvGrpSpPr>
        <p:grpSpPr>
          <a:xfrm>
            <a:off x="294640" y="5427808"/>
            <a:ext cx="3538723" cy="1293319"/>
            <a:chOff x="294640" y="5427808"/>
            <a:chExt cx="3538723" cy="129331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C33599B-3024-4FAB-84D3-7F00FE9BE8D7}"/>
                </a:ext>
              </a:extLst>
            </p:cNvPr>
            <p:cNvGrpSpPr/>
            <p:nvPr/>
          </p:nvGrpSpPr>
          <p:grpSpPr>
            <a:xfrm>
              <a:off x="294640" y="5427808"/>
              <a:ext cx="2322374" cy="1293319"/>
              <a:chOff x="310427" y="2315548"/>
              <a:chExt cx="2322374" cy="129331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D5AE05AB-9AA2-4CAE-B4A1-F1A815A0E73F}"/>
                      </a:ext>
                    </a:extLst>
                  </p:cNvPr>
                  <p:cNvSpPr/>
                  <p:nvPr/>
                </p:nvSpPr>
                <p:spPr>
                  <a:xfrm>
                    <a:off x="310427" y="2777542"/>
                    <a:ext cx="96500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D5AE05AB-9AA2-4CAE-B4A1-F1A815A0E73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0427" y="2777542"/>
                    <a:ext cx="965008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20" name="Picture 6" descr="For best tomatoes, there's no place like home - The San Diego Union-Tribune">
                <a:extLst>
                  <a:ext uri="{FF2B5EF4-FFF2-40B4-BE49-F238E27FC236}">
                    <a16:creationId xmlns:a16="http://schemas.microsoft.com/office/drawing/2014/main" id="{F51FFDB2-AE0B-4936-BE78-35C5D510FB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3020" y="2315548"/>
                <a:ext cx="1359781" cy="12933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8" descr="nutrition/wheat-free-diet">
              <a:extLst>
                <a:ext uri="{FF2B5EF4-FFF2-40B4-BE49-F238E27FC236}">
                  <a16:creationId xmlns:a16="http://schemas.microsoft.com/office/drawing/2014/main" id="{2A674ABA-E474-4FB0-8F49-6D5C7760DA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7014" y="5755175"/>
              <a:ext cx="1216349" cy="638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0271290-0400-47F2-A718-16C1E918E695}"/>
              </a:ext>
            </a:extLst>
          </p:cNvPr>
          <p:cNvGrpSpPr/>
          <p:nvPr/>
        </p:nvGrpSpPr>
        <p:grpSpPr>
          <a:xfrm>
            <a:off x="8162052" y="5128478"/>
            <a:ext cx="3062569" cy="1592649"/>
            <a:chOff x="8162052" y="5128478"/>
            <a:chExt cx="3062569" cy="1592649"/>
          </a:xfrm>
        </p:grpSpPr>
        <p:pic>
          <p:nvPicPr>
            <p:cNvPr id="6156" name="Picture 12" descr="Authentic (Quick) Italian Tomato Sauce for Pasta - Christina's Cucina">
              <a:extLst>
                <a:ext uri="{FF2B5EF4-FFF2-40B4-BE49-F238E27FC236}">
                  <a16:creationId xmlns:a16="http://schemas.microsoft.com/office/drawing/2014/main" id="{BDF06ADF-C226-4FBE-8355-B88F27A0D7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62855" y="5128478"/>
              <a:ext cx="1061766" cy="1592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187BC05F-C8E2-44CF-9BB4-339B8892CF17}"/>
                    </a:ext>
                  </a:extLst>
                </p:cNvPr>
                <p:cNvSpPr/>
                <p:nvPr/>
              </p:nvSpPr>
              <p:spPr>
                <a:xfrm>
                  <a:off x="8162052" y="5756284"/>
                  <a:ext cx="15660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187BC05F-C8E2-44CF-9BB4-339B8892CF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2052" y="5756284"/>
                  <a:ext cx="1566006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6158" name="Picture 14" descr="Wheat Thins Sundried Tomato &amp; Basil Snacks - 6.4 oz, Nutrition Information  | Innit">
            <a:extLst>
              <a:ext uri="{FF2B5EF4-FFF2-40B4-BE49-F238E27FC236}">
                <a16:creationId xmlns:a16="http://schemas.microsoft.com/office/drawing/2014/main" id="{40249032-8D2A-4F8A-A575-55AABA1D1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2751" y="5011351"/>
            <a:ext cx="1259370" cy="184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18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434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How to check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altLang="en-US" dirty="0"/>
                  <a:t> linear w.r.t.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en-US" dirty="0"/>
                  <a:t>? </a:t>
                </a:r>
              </a:p>
            </p:txBody>
          </p:sp>
        </mc:Choice>
        <mc:Fallback xmlns="">
          <p:sp>
            <p:nvSpPr>
              <p:cNvPr id="1843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79" t="-9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3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94640" y="1612906"/>
                <a:ext cx="11724640" cy="5064341"/>
              </a:xfrm>
            </p:spPr>
            <p:txBody>
              <a:bodyPr>
                <a:normAutofit/>
              </a:bodyPr>
              <a:lstStyle/>
              <a:p>
                <a:r>
                  <a:rPr lang="en-US" altLang="en-US" dirty="0"/>
                  <a:t>If you want to check </a:t>
                </a:r>
                <a:r>
                  <a:rPr lang="en-US" altLang="en-US" dirty="0">
                    <a:solidFill>
                      <a:srgbClr val="FF0000"/>
                    </a:solidFill>
                  </a:rPr>
                  <a:t>w.r.t.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altLang="en-US" dirty="0"/>
              </a:p>
              <a:p>
                <a:pPr lvl="1"/>
                <a:r>
                  <a:rPr lang="en-US" altLang="en-US" dirty="0"/>
                  <a:t>Ex.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Find 2 random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i="1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en-US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Find 2 random </a:t>
                </a:r>
                <a:r>
                  <a:rPr lang="en-US" dirty="0">
                    <a:solidFill>
                      <a:srgbClr val="FF0000"/>
                    </a:solidFill>
                  </a:rPr>
                  <a:t>scalars </a:t>
                </a:r>
                <a:r>
                  <a:rPr lang="en-US" dirty="0"/>
                  <a:t>(even for </a:t>
                </a:r>
                <a:r>
                  <a:rPr lang="en-US" i="1" dirty="0"/>
                  <a:t>D</a:t>
                </a:r>
                <a:r>
                  <a:rPr lang="en-US" dirty="0"/>
                  <a:t>-dimensional cases):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altLang="en-US" dirty="0"/>
                  <a:t>Ex.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i="1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en-US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 </m:t>
                            </m:r>
                            <m: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is linear w.r.t.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; otherwise, not</a:t>
                </a:r>
              </a:p>
              <a:p>
                <a:pPr lvl="1"/>
                <a:r>
                  <a:rPr lang="en-US" dirty="0"/>
                  <a:t>Need to hold for all possible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en-US" dirty="0"/>
              </a:p>
              <a:p>
                <a:r>
                  <a:rPr lang="en-US" altLang="en-US" dirty="0"/>
                  <a:t>Practice:</a:t>
                </a:r>
              </a:p>
              <a:p>
                <a:pPr lvl="1"/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altLang="en-US" dirty="0"/>
                  <a:t> linear w.r.t.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en-US" dirty="0"/>
                  <a:t>?</a:t>
                </a:r>
              </a:p>
            </p:txBody>
          </p:sp>
        </mc:Choice>
        <mc:Fallback xmlns="">
          <p:sp>
            <p:nvSpPr>
              <p:cNvPr id="184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4640" y="1612906"/>
                <a:ext cx="11724640" cy="5064341"/>
              </a:xfrm>
              <a:blipFill>
                <a:blip r:embed="rId3"/>
                <a:stretch>
                  <a:fillRect l="-936" t="-2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076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8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3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94640" y="1612906"/>
                <a:ext cx="11724640" cy="506434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𝑤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en-US" dirty="0"/>
              </a:p>
              <a:p>
                <a:pPr lvl="1"/>
                <a:r>
                  <a:rPr lang="en-US" altLang="en-US" dirty="0"/>
                  <a:t>Is it linear w.r.t.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en-US" dirty="0"/>
                  <a:t>? </a:t>
                </a:r>
              </a:p>
              <a:p>
                <a:pPr lvl="1"/>
                <a:r>
                  <a:rPr lang="en-US" alt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i="1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en-US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altLang="en-US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en-US" u="sng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en-US" u="sng" dirty="0"/>
              </a:p>
            </p:txBody>
          </p:sp>
        </mc:Choice>
        <mc:Fallback xmlns="">
          <p:sp>
            <p:nvSpPr>
              <p:cNvPr id="184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4640" y="1612906"/>
                <a:ext cx="11724640" cy="506434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86EF7953-0CDA-48F2-8E32-334AB48DDEDF}"/>
              </a:ext>
            </a:extLst>
          </p:cNvPr>
          <p:cNvGrpSpPr/>
          <p:nvPr/>
        </p:nvGrpSpPr>
        <p:grpSpPr>
          <a:xfrm>
            <a:off x="6845375" y="2350680"/>
            <a:ext cx="3743703" cy="2632969"/>
            <a:chOff x="593563" y="4225031"/>
            <a:chExt cx="3743703" cy="2632969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324BC07-E864-4B3B-A19B-09327C089C7C}"/>
                </a:ext>
              </a:extLst>
            </p:cNvPr>
            <p:cNvCxnSpPr>
              <a:cxnSpLocks/>
            </p:cNvCxnSpPr>
            <p:nvPr/>
          </p:nvCxnSpPr>
          <p:spPr>
            <a:xfrm>
              <a:off x="823923" y="6700415"/>
              <a:ext cx="30686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D3E23AB-7BD8-411F-BE03-E066B73D5C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923" y="4802503"/>
              <a:ext cx="0" cy="18979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C703DC48-5AB0-41E4-AA7C-07C34836B0D9}"/>
                    </a:ext>
                  </a:extLst>
                </p:cNvPr>
                <p:cNvSpPr/>
                <p:nvPr/>
              </p:nvSpPr>
              <p:spPr>
                <a:xfrm>
                  <a:off x="593563" y="4225031"/>
                  <a:ext cx="65761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altLang="en-US" u="sng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C703DC48-5AB0-41E4-AA7C-07C34836B0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563" y="4225031"/>
                  <a:ext cx="657616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CF22C1CB-6C94-4D11-823B-DFFE429CCDC7}"/>
                    </a:ext>
                  </a:extLst>
                </p:cNvPr>
                <p:cNvSpPr/>
                <p:nvPr/>
              </p:nvSpPr>
              <p:spPr>
                <a:xfrm>
                  <a:off x="3847004" y="6396335"/>
                  <a:ext cx="4902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7040770-57E3-43D1-8D08-BAB7356F08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7004" y="6396335"/>
                  <a:ext cx="490262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F6957E6-E28B-420A-AB16-5EC1698D0213}"/>
              </a:ext>
            </a:extLst>
          </p:cNvPr>
          <p:cNvCxnSpPr/>
          <p:nvPr/>
        </p:nvCxnSpPr>
        <p:spPr>
          <a:xfrm flipH="1">
            <a:off x="7323690" y="2993490"/>
            <a:ext cx="2054832" cy="28435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66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3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94640" y="1612906"/>
                <a:ext cx="11724640" cy="506434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𝑤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en-US" u="sng" dirty="0"/>
              </a:p>
              <a:p>
                <a:pPr lvl="1"/>
                <a:r>
                  <a:rPr lang="en-US" altLang="en-US" dirty="0"/>
                  <a:t>Is it linear w.r.t.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dirty="0"/>
                  <a:t>? </a:t>
                </a:r>
              </a:p>
            </p:txBody>
          </p:sp>
        </mc:Choice>
        <mc:Fallback xmlns="">
          <p:sp>
            <p:nvSpPr>
              <p:cNvPr id="184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4640" y="1612906"/>
                <a:ext cx="11724640" cy="506434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5292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3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94640" y="1612906"/>
                <a:ext cx="11724640" cy="506434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𝑤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en-US" u="sng" dirty="0"/>
              </a:p>
              <a:p>
                <a:pPr lvl="1"/>
                <a:r>
                  <a:rPr lang="en-US" altLang="en-US" dirty="0"/>
                  <a:t>Is it linear w.r.t.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dirty="0"/>
                  <a:t>?</a:t>
                </a:r>
              </a:p>
              <a:p>
                <a:pPr lvl="1"/>
                <a:endParaRPr lang="en-US" altLang="en-US" dirty="0"/>
              </a:p>
              <a:p>
                <a:pPr lvl="1"/>
                <a:r>
                  <a:rPr lang="en-US" alt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i="1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en-US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alt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𝑤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=25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altLang="en-US" u="sng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=9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altLang="en-US" u="sng" dirty="0"/>
              </a:p>
            </p:txBody>
          </p:sp>
        </mc:Choice>
        <mc:Fallback xmlns="">
          <p:sp>
            <p:nvSpPr>
              <p:cNvPr id="184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4640" y="1612906"/>
                <a:ext cx="11724640" cy="506434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3C8BCF7-91C6-4B65-AC01-913B8B437AC0}"/>
              </a:ext>
            </a:extLst>
          </p:cNvPr>
          <p:cNvSpPr/>
          <p:nvPr/>
        </p:nvSpPr>
        <p:spPr>
          <a:xfrm>
            <a:off x="6126876" y="3051477"/>
            <a:ext cx="2551814" cy="1774587"/>
          </a:xfrm>
          <a:custGeom>
            <a:avLst/>
            <a:gdLst>
              <a:gd name="connsiteX0" fmla="*/ 0 w 2551814"/>
              <a:gd name="connsiteY0" fmla="*/ 31898 h 1774587"/>
              <a:gd name="connsiteX1" fmla="*/ 356191 w 2551814"/>
              <a:gd name="connsiteY1" fmla="*/ 1041991 h 1774587"/>
              <a:gd name="connsiteX2" fmla="*/ 877186 w 2551814"/>
              <a:gd name="connsiteY2" fmla="*/ 1637414 h 1774587"/>
              <a:gd name="connsiteX3" fmla="*/ 1307805 w 2551814"/>
              <a:gd name="connsiteY3" fmla="*/ 1765005 h 1774587"/>
              <a:gd name="connsiteX4" fmla="*/ 1871331 w 2551814"/>
              <a:gd name="connsiteY4" fmla="*/ 1461977 h 1774587"/>
              <a:gd name="connsiteX5" fmla="*/ 2323214 w 2551814"/>
              <a:gd name="connsiteY5" fmla="*/ 744279 h 1774587"/>
              <a:gd name="connsiteX6" fmla="*/ 2551814 w 2551814"/>
              <a:gd name="connsiteY6" fmla="*/ 0 h 1774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51814" h="1774587">
                <a:moveTo>
                  <a:pt x="0" y="31898"/>
                </a:moveTo>
                <a:cubicBezTo>
                  <a:pt x="104996" y="403151"/>
                  <a:pt x="209993" y="774405"/>
                  <a:pt x="356191" y="1041991"/>
                </a:cubicBezTo>
                <a:cubicBezTo>
                  <a:pt x="502389" y="1309577"/>
                  <a:pt x="718584" y="1516912"/>
                  <a:pt x="877186" y="1637414"/>
                </a:cubicBezTo>
                <a:cubicBezTo>
                  <a:pt x="1035788" y="1757916"/>
                  <a:pt x="1142114" y="1794244"/>
                  <a:pt x="1307805" y="1765005"/>
                </a:cubicBezTo>
                <a:cubicBezTo>
                  <a:pt x="1473496" y="1735766"/>
                  <a:pt x="1702096" y="1632098"/>
                  <a:pt x="1871331" y="1461977"/>
                </a:cubicBezTo>
                <a:cubicBezTo>
                  <a:pt x="2040566" y="1291856"/>
                  <a:pt x="2209800" y="987942"/>
                  <a:pt x="2323214" y="744279"/>
                </a:cubicBezTo>
                <a:cubicBezTo>
                  <a:pt x="2436628" y="500616"/>
                  <a:pt x="2494221" y="250308"/>
                  <a:pt x="2551814" y="0"/>
                </a:cubicBezTo>
              </a:path>
            </a:pathLst>
          </a:cu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CCD6BB6-4503-4FEC-827D-7E6E5C0EE561}"/>
              </a:ext>
            </a:extLst>
          </p:cNvPr>
          <p:cNvGrpSpPr/>
          <p:nvPr/>
        </p:nvGrpSpPr>
        <p:grpSpPr>
          <a:xfrm>
            <a:off x="7073975" y="2350680"/>
            <a:ext cx="3679840" cy="2632969"/>
            <a:chOff x="593563" y="4225031"/>
            <a:chExt cx="3679840" cy="2632969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60B03FD-6867-49E2-9BEB-EA15A0023767}"/>
                </a:ext>
              </a:extLst>
            </p:cNvPr>
            <p:cNvCxnSpPr>
              <a:cxnSpLocks/>
            </p:cNvCxnSpPr>
            <p:nvPr/>
          </p:nvCxnSpPr>
          <p:spPr>
            <a:xfrm>
              <a:off x="823923" y="6700415"/>
              <a:ext cx="30686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0619B00-1C42-4C66-82C5-05E24D1E25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923" y="4802503"/>
              <a:ext cx="0" cy="18979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2D75FE25-40AC-45C1-A66F-58B976C7E426}"/>
                    </a:ext>
                  </a:extLst>
                </p:cNvPr>
                <p:cNvSpPr/>
                <p:nvPr/>
              </p:nvSpPr>
              <p:spPr>
                <a:xfrm>
                  <a:off x="593563" y="4225031"/>
                  <a:ext cx="65761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altLang="en-US" u="sng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2D75FE25-40AC-45C1-A66F-58B976C7E4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563" y="4225031"/>
                  <a:ext cx="657616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7412EE9-8942-4DB9-ADCA-1930B5FFAB67}"/>
                    </a:ext>
                  </a:extLst>
                </p:cNvPr>
                <p:cNvSpPr/>
                <p:nvPr/>
              </p:nvSpPr>
              <p:spPr>
                <a:xfrm>
                  <a:off x="3847004" y="6396335"/>
                  <a:ext cx="42639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7412EE9-8942-4DB9-ADCA-1930B5FFAB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7004" y="6396335"/>
                  <a:ext cx="426399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5122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Topics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>
                    <a:lumMod val="85000"/>
                  </a:schemeClr>
                </a:solidFill>
              </a:rPr>
              <a:t>Linear w.r.t. </a:t>
            </a:r>
            <a:r>
              <a:rPr lang="en-US" altLang="en-US" i="1" dirty="0">
                <a:solidFill>
                  <a:schemeClr val="bg1">
                    <a:lumMod val="85000"/>
                  </a:schemeClr>
                </a:solidFill>
              </a:rPr>
              <a:t>x </a:t>
            </a:r>
            <a:r>
              <a:rPr lang="en-US" altLang="en-US" dirty="0">
                <a:solidFill>
                  <a:schemeClr val="bg1">
                    <a:lumMod val="85000"/>
                  </a:schemeClr>
                </a:solidFill>
              </a:rPr>
              <a:t>or </a:t>
            </a:r>
            <a:r>
              <a:rPr lang="en-US" altLang="en-US" i="1" dirty="0">
                <a:solidFill>
                  <a:schemeClr val="bg1">
                    <a:lumMod val="85000"/>
                  </a:schemeClr>
                </a:solidFill>
              </a:rPr>
              <a:t>w</a:t>
            </a:r>
          </a:p>
          <a:p>
            <a:r>
              <a:rPr lang="en-US" altLang="en-US" dirty="0"/>
              <a:t>Non-linear least squares</a:t>
            </a:r>
          </a:p>
          <a:p>
            <a:pPr lvl="1"/>
            <a:r>
              <a:rPr lang="en-US" altLang="en-US" dirty="0"/>
              <a:t>Estimate parameters for non-linear functions</a:t>
            </a:r>
          </a:p>
          <a:p>
            <a:r>
              <a:rPr lang="en-US" altLang="en-US" dirty="0">
                <a:solidFill>
                  <a:schemeClr val="bg1">
                    <a:lumMod val="85000"/>
                  </a:schemeClr>
                </a:solidFill>
              </a:rPr>
              <a:t>Gradient descent</a:t>
            </a:r>
          </a:p>
          <a:p>
            <a:pPr lvl="1"/>
            <a:r>
              <a:rPr lang="en-US" altLang="en-US" dirty="0">
                <a:solidFill>
                  <a:schemeClr val="bg1">
                    <a:lumMod val="85000"/>
                  </a:schemeClr>
                </a:solidFill>
              </a:rPr>
              <a:t>Alternate solution methods</a:t>
            </a:r>
          </a:p>
          <a:p>
            <a:pPr lvl="1"/>
            <a:r>
              <a:rPr lang="en-US" altLang="en-US" dirty="0">
                <a:solidFill>
                  <a:schemeClr val="bg1">
                    <a:lumMod val="85000"/>
                  </a:schemeClr>
                </a:solidFill>
              </a:rPr>
              <a:t>Not limited to SSE error functions</a:t>
            </a:r>
          </a:p>
        </p:txBody>
      </p:sp>
    </p:spTree>
    <p:extLst>
      <p:ext uri="{BB962C8B-B14F-4D97-AF65-F5344CB8AC3E}">
        <p14:creationId xmlns:p14="http://schemas.microsoft.com/office/powerpoint/2010/main" val="16844298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25ECF-8AF2-46AE-9CB0-AAFA546FD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D2A258-B2FF-4F4A-914F-34F175027E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640" y="1612906"/>
                <a:ext cx="11897360" cy="5054025"/>
              </a:xfrm>
            </p:spPr>
            <p:txBody>
              <a:bodyPr/>
              <a:lstStyle/>
              <a:p>
                <a:r>
                  <a:rPr lang="en-US" dirty="0"/>
                  <a:t>For many cases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is not linear w.r.t.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is not linear w.r.t.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𝑤𝑥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sin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𝑤𝑥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b="0" dirty="0"/>
              </a:p>
              <a:p>
                <a:r>
                  <a:rPr lang="en-US" dirty="0"/>
                  <a:t>For non-linear regression,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very likely have different dimensionality</a:t>
                </a:r>
              </a:p>
              <a:p>
                <a:r>
                  <a:rPr lang="en-US" dirty="0"/>
                  <a:t>Example: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sin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will say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is D-dimensional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is K-dimensional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D2A258-B2FF-4F4A-914F-34F175027E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640" y="1612906"/>
                <a:ext cx="11897360" cy="5054025"/>
              </a:xfrm>
              <a:blipFill>
                <a:blip r:embed="rId2"/>
                <a:stretch>
                  <a:fillRect l="-922" t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61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2E40C-C98F-4BF0-9EF2-3937636B9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Linear least squares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4F8B5D-D1FB-4039-AD26-85A14E2BA6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640" y="1612906"/>
                <a:ext cx="11724640" cy="5245094"/>
              </a:xfrm>
            </p:spPr>
            <p:txBody>
              <a:bodyPr>
                <a:normAutofit/>
              </a:bodyPr>
              <a:lstStyle/>
              <a:p>
                <a:r>
                  <a:rPr lang="en-US" altLang="en-US" i="1" dirty="0"/>
                  <a:t>f</a:t>
                </a:r>
                <a:r>
                  <a:rPr lang="en-US" altLang="en-US" dirty="0"/>
                  <a:t>  is a linear function (linear combination of feature variables)</a:t>
                </a:r>
              </a:p>
              <a:p>
                <a:pPr lvl="1"/>
                <a:r>
                  <a:rPr lang="en-US" altLang="en-US" u="sng" dirty="0"/>
                  <a:t>Linear in parameters</a:t>
                </a:r>
                <a:r>
                  <a:rPr lang="en-US" altLang="en-US" dirty="0"/>
                  <a:t>: The function is a sum of terms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altLang="en-US" dirty="0"/>
                  <a:t>, where parameters are </a:t>
                </a:r>
                <a:r>
                  <a:rPr lang="en-US" altLang="en-US" i="1" dirty="0"/>
                  <a:t>only</a:t>
                </a:r>
                <a:r>
                  <a:rPr lang="en-US" altLang="en-US" dirty="0"/>
                  <a:t> coefficients of those terms</a:t>
                </a:r>
              </a:p>
              <a:p>
                <a:pPr lvl="1"/>
                <a:endParaRPr lang="en-US" altLang="en-US" dirty="0"/>
              </a:p>
              <a:p>
                <a:pPr lvl="1"/>
                <a:r>
                  <a:rPr lang="en-US" altLang="en-US" dirty="0"/>
                  <a:t>Thus, only works when we expect relationship is a line/plane/hyperplane</a:t>
                </a:r>
              </a:p>
              <a:p>
                <a:r>
                  <a:rPr lang="en-US" altLang="en-US" u="sng" dirty="0"/>
                  <a:t>Minimize</a:t>
                </a:r>
                <a:r>
                  <a:rPr lang="en-US" altLang="en-US" dirty="0"/>
                  <a:t> sum of squared error</a:t>
                </a:r>
                <a:endParaRPr lang="en-US" altLang="en-US" u="sng" dirty="0"/>
              </a:p>
              <a:p>
                <a:r>
                  <a:rPr lang="en-US" altLang="en-US" dirty="0"/>
                  <a:t>Why SSE?</a:t>
                </a:r>
              </a:p>
              <a:p>
                <a:pPr lvl="1"/>
                <a:r>
                  <a:rPr lang="en-US" altLang="en-US" dirty="0"/>
                  <a:t>Short answer: The math is easier!</a:t>
                </a:r>
              </a:p>
              <a:p>
                <a:pPr lvl="1"/>
                <a:r>
                  <a:rPr lang="en-US" altLang="en-US" dirty="0"/>
                  <a:t>Other answers: You will see more after probabilistic modeling</a:t>
                </a:r>
              </a:p>
              <a:p>
                <a:r>
                  <a:rPr lang="en-US" altLang="en-US" dirty="0"/>
                  <a:t>Estimation of model parameters derived from</a:t>
                </a:r>
              </a:p>
              <a:p>
                <a:pPr lvl="1"/>
                <a:r>
                  <a:rPr lang="en-US" altLang="en-US" dirty="0"/>
                  <a:t>Calculus</a:t>
                </a:r>
              </a:p>
              <a:p>
                <a:pPr lvl="1"/>
                <a:r>
                  <a:rPr lang="en-US" altLang="en-US" dirty="0"/>
                  <a:t>Linear Algebra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4F8B5D-D1FB-4039-AD26-85A14E2BA6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640" y="1612906"/>
                <a:ext cx="11724640" cy="5245094"/>
              </a:xfrm>
              <a:blipFill>
                <a:blip r:embed="rId2"/>
                <a:stretch>
                  <a:fillRect l="-936" t="-1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E2CE6C2-0FB8-481F-BF21-B0B1FE0E72CD}"/>
                  </a:ext>
                </a:extLst>
              </p:cNvPr>
              <p:cNvSpPr/>
              <p:nvPr/>
            </p:nvSpPr>
            <p:spPr>
              <a:xfrm>
                <a:off x="4249310" y="2537554"/>
                <a:ext cx="7942690" cy="4682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en-US" sz="2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en-US" sz="24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en-US" sz="2400" i="1">
                          <a:latin typeface="Cambria Math"/>
                        </a:rPr>
                        <m:t>+</m:t>
                      </m:r>
                      <m:r>
                        <a:rPr lang="en-US" alt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𝑏</m:t>
                      </m:r>
                      <m:r>
                        <a:rPr lang="en-US" alt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en-US" sz="24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en-US" sz="2400" i="1">
                          <a:latin typeface="Cambria Math" panose="02040503050406030204" pitchFamily="18" charset="0"/>
                        </a:rPr>
                        <m:t>+ ……+</m:t>
                      </m:r>
                      <m:r>
                        <a:rPr lang="en-US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altLang="en-US" sz="24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alt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E2CE6C2-0FB8-481F-BF21-B0B1FE0E72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9310" y="2537554"/>
                <a:ext cx="7942690" cy="468205"/>
              </a:xfrm>
              <a:prstGeom prst="rect">
                <a:avLst/>
              </a:prstGeom>
              <a:blipFill>
                <a:blip r:embed="rId3"/>
                <a:stretch>
                  <a:fillRect b="-16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756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434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is nonlinear w.r.t.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altLang="en-US" dirty="0"/>
              </a:p>
            </p:txBody>
          </p:sp>
        </mc:Choice>
        <mc:Fallback xmlns="">
          <p:sp>
            <p:nvSpPr>
              <p:cNvPr id="1843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79" t="-9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4640" y="1612906"/>
            <a:ext cx="11724640" cy="5064341"/>
          </a:xfrm>
        </p:spPr>
        <p:txBody>
          <a:bodyPr/>
          <a:lstStyle/>
          <a:p>
            <a:r>
              <a:rPr lang="en-US" altLang="en-US" dirty="0"/>
              <a:t>Squared-error function is no longer parabolic w.r.t. the parameters</a:t>
            </a:r>
          </a:p>
          <a:p>
            <a:pPr lvl="1"/>
            <a:r>
              <a:rPr lang="en-US" altLang="en-US" dirty="0"/>
              <a:t>Can not assume local minimums of error functions are always global minimums</a:t>
            </a:r>
          </a:p>
          <a:p>
            <a:pPr marL="457200" lvl="1" indent="0">
              <a:buNone/>
            </a:pPr>
            <a:endParaRPr lang="en-US" altLang="en-US" dirty="0"/>
          </a:p>
          <a:p>
            <a:r>
              <a:rPr lang="en-US" altLang="en-US" dirty="0"/>
              <a:t>Often no closed-form solution</a:t>
            </a:r>
          </a:p>
          <a:p>
            <a:pPr lvl="1"/>
            <a:r>
              <a:rPr lang="en-US" altLang="en-US" dirty="0"/>
              <a:t>Need numerical approximation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91CF290-DFC5-4229-911B-7A065BF9D97D}"/>
              </a:ext>
            </a:extLst>
          </p:cNvPr>
          <p:cNvGrpSpPr/>
          <p:nvPr/>
        </p:nvGrpSpPr>
        <p:grpSpPr>
          <a:xfrm>
            <a:off x="594186" y="3977301"/>
            <a:ext cx="3743080" cy="2880699"/>
            <a:chOff x="594186" y="3977301"/>
            <a:chExt cx="3743080" cy="2880699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1C45A3F-486B-436C-B074-752ADBFB4E69}"/>
                </a:ext>
              </a:extLst>
            </p:cNvPr>
            <p:cNvCxnSpPr>
              <a:cxnSpLocks/>
            </p:cNvCxnSpPr>
            <p:nvPr/>
          </p:nvCxnSpPr>
          <p:spPr>
            <a:xfrm>
              <a:off x="823923" y="6700415"/>
              <a:ext cx="30686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FDF25B1-624B-42E9-8215-59FAD1C395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923" y="4802503"/>
              <a:ext cx="0" cy="18979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7BDE74AE-83EB-4C46-9F00-6ACB7692D435}"/>
                    </a:ext>
                  </a:extLst>
                </p:cNvPr>
                <p:cNvSpPr/>
                <p:nvPr/>
              </p:nvSpPr>
              <p:spPr>
                <a:xfrm>
                  <a:off x="594186" y="3977301"/>
                  <a:ext cx="2511072" cy="7645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/>
                          </a:rPr>
                          <m:t>𝐸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i="1"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7BDE74AE-83EB-4C46-9F00-6ACB7692D4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186" y="3977301"/>
                  <a:ext cx="2511072" cy="76450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7040770-57E3-43D1-8D08-BAB7356F08A6}"/>
                    </a:ext>
                  </a:extLst>
                </p:cNvPr>
                <p:cNvSpPr/>
                <p:nvPr/>
              </p:nvSpPr>
              <p:spPr>
                <a:xfrm>
                  <a:off x="3847004" y="6396335"/>
                  <a:ext cx="4902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7040770-57E3-43D1-8D08-BAB7356F08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7004" y="6396335"/>
                  <a:ext cx="490262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64520AA-18FA-402A-B41B-148EF3035E95}"/>
                </a:ext>
              </a:extLst>
            </p:cNvPr>
            <p:cNvSpPr/>
            <p:nvPr/>
          </p:nvSpPr>
          <p:spPr>
            <a:xfrm>
              <a:off x="1023007" y="4865194"/>
              <a:ext cx="2551814" cy="1774587"/>
            </a:xfrm>
            <a:custGeom>
              <a:avLst/>
              <a:gdLst>
                <a:gd name="connsiteX0" fmla="*/ 0 w 2551814"/>
                <a:gd name="connsiteY0" fmla="*/ 31898 h 1774587"/>
                <a:gd name="connsiteX1" fmla="*/ 356191 w 2551814"/>
                <a:gd name="connsiteY1" fmla="*/ 1041991 h 1774587"/>
                <a:gd name="connsiteX2" fmla="*/ 877186 w 2551814"/>
                <a:gd name="connsiteY2" fmla="*/ 1637414 h 1774587"/>
                <a:gd name="connsiteX3" fmla="*/ 1307805 w 2551814"/>
                <a:gd name="connsiteY3" fmla="*/ 1765005 h 1774587"/>
                <a:gd name="connsiteX4" fmla="*/ 1871331 w 2551814"/>
                <a:gd name="connsiteY4" fmla="*/ 1461977 h 1774587"/>
                <a:gd name="connsiteX5" fmla="*/ 2323214 w 2551814"/>
                <a:gd name="connsiteY5" fmla="*/ 744279 h 1774587"/>
                <a:gd name="connsiteX6" fmla="*/ 2551814 w 2551814"/>
                <a:gd name="connsiteY6" fmla="*/ 0 h 17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51814" h="1774587">
                  <a:moveTo>
                    <a:pt x="0" y="31898"/>
                  </a:moveTo>
                  <a:cubicBezTo>
                    <a:pt x="104996" y="403151"/>
                    <a:pt x="209993" y="774405"/>
                    <a:pt x="356191" y="1041991"/>
                  </a:cubicBezTo>
                  <a:cubicBezTo>
                    <a:pt x="502389" y="1309577"/>
                    <a:pt x="718584" y="1516912"/>
                    <a:pt x="877186" y="1637414"/>
                  </a:cubicBezTo>
                  <a:cubicBezTo>
                    <a:pt x="1035788" y="1757916"/>
                    <a:pt x="1142114" y="1794244"/>
                    <a:pt x="1307805" y="1765005"/>
                  </a:cubicBezTo>
                  <a:cubicBezTo>
                    <a:pt x="1473496" y="1735766"/>
                    <a:pt x="1702096" y="1632098"/>
                    <a:pt x="1871331" y="1461977"/>
                  </a:cubicBezTo>
                  <a:cubicBezTo>
                    <a:pt x="2040566" y="1291856"/>
                    <a:pt x="2209800" y="987942"/>
                    <a:pt x="2323214" y="744279"/>
                  </a:cubicBezTo>
                  <a:cubicBezTo>
                    <a:pt x="2436628" y="500616"/>
                    <a:pt x="2494221" y="250308"/>
                    <a:pt x="2551814" y="0"/>
                  </a:cubicBezTo>
                </a:path>
              </a:pathLst>
            </a:cu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662BEC1-D1A6-4E6F-8E3A-1CCF865D631A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330812" y="5613400"/>
            <a:ext cx="2133238" cy="1016799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7443518-B3A8-4CB3-8C6D-185B01F02F3C}"/>
                  </a:ext>
                </a:extLst>
              </p:cNvPr>
              <p:cNvSpPr/>
              <p:nvPr/>
            </p:nvSpPr>
            <p:spPr>
              <a:xfrm>
                <a:off x="4597846" y="4948201"/>
                <a:ext cx="5003354" cy="117840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𝐸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𝑤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/>
                      </a:rPr>
                      <m:t>=0</m:t>
                    </m:r>
                    <m:r>
                      <a:rPr lang="en-US" sz="2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</m:oMath>
                </a14:m>
                <a:r>
                  <a:rPr lang="en-US" altLang="en-US" sz="2400" dirty="0">
                    <a:solidFill>
                      <a:srgbClr val="FFFF00"/>
                    </a:solidFill>
                  </a:rPr>
                  <a:t> means global minimums</a:t>
                </a:r>
              </a:p>
              <a:p>
                <a:pPr marL="342900" indent="-342900">
                  <a:buFont typeface="Wingdings" panose="05000000000000000000" pitchFamily="2" charset="2"/>
                  <a:buChar char="v"/>
                </a:pPr>
                <a:r>
                  <a:rPr lang="en-US" altLang="en-US" sz="2400" dirty="0">
                    <a:solidFill>
                      <a:srgbClr val="FFFF00"/>
                    </a:solidFill>
                  </a:rPr>
                  <a:t>Closed-forms to find </a:t>
                </a:r>
                <a:r>
                  <a:rPr lang="en-US" altLang="en-US" sz="2400" i="1" dirty="0">
                    <a:solidFill>
                      <a:srgbClr val="FFFF00"/>
                    </a:solidFill>
                  </a:rPr>
                  <a:t>w* </a:t>
                </a:r>
                <a:r>
                  <a:rPr lang="en-US" altLang="en-US" sz="2400" dirty="0">
                    <a:solidFill>
                      <a:srgbClr val="FFFF00"/>
                    </a:solidFill>
                  </a:rPr>
                  <a:t>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𝐸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𝑤</m:t>
                        </m:r>
                      </m:den>
                    </m:f>
                    <m:r>
                      <a:rPr lang="en-US" sz="2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/>
                      </a:rPr>
                      <m:t>=0 </m:t>
                    </m:r>
                  </m:oMath>
                </a14:m>
                <a:endParaRPr lang="en-US" altLang="en-US" sz="2400" i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7443518-B3A8-4CB3-8C6D-185B01F02F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7846" y="4948201"/>
                <a:ext cx="5003354" cy="1178400"/>
              </a:xfrm>
              <a:prstGeom prst="rect">
                <a:avLst/>
              </a:prstGeom>
              <a:blipFill>
                <a:blip r:embed="rId5"/>
                <a:stretch>
                  <a:fillRect l="-1583" b="-4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047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434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is nonlinear w.r.t.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altLang="en-US" dirty="0"/>
              </a:p>
            </p:txBody>
          </p:sp>
        </mc:Choice>
        <mc:Fallback xmlns="">
          <p:sp>
            <p:nvSpPr>
              <p:cNvPr id="1843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79" t="-9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4640" y="1612906"/>
            <a:ext cx="11724640" cy="5064341"/>
          </a:xfrm>
        </p:spPr>
        <p:txBody>
          <a:bodyPr/>
          <a:lstStyle/>
          <a:p>
            <a:r>
              <a:rPr lang="en-US" altLang="en-US" dirty="0"/>
              <a:t>Squared-error function is no longer parabolic w.r.t. the parameters</a:t>
            </a:r>
          </a:p>
          <a:p>
            <a:pPr lvl="1"/>
            <a:r>
              <a:rPr lang="en-US" altLang="en-US" dirty="0"/>
              <a:t>Can not assume local minimums of error functions are always global minimums</a:t>
            </a:r>
          </a:p>
          <a:p>
            <a:pPr marL="457200" lvl="1" indent="0">
              <a:buNone/>
            </a:pPr>
            <a:endParaRPr lang="en-US" altLang="en-US" dirty="0"/>
          </a:p>
          <a:p>
            <a:r>
              <a:rPr lang="en-US" altLang="en-US" dirty="0"/>
              <a:t>Often no closed-form solution</a:t>
            </a:r>
          </a:p>
          <a:p>
            <a:pPr lvl="1"/>
            <a:r>
              <a:rPr lang="en-US" altLang="en-US" dirty="0"/>
              <a:t>Need numerical approximation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91CF290-DFC5-4229-911B-7A065BF9D97D}"/>
              </a:ext>
            </a:extLst>
          </p:cNvPr>
          <p:cNvGrpSpPr/>
          <p:nvPr/>
        </p:nvGrpSpPr>
        <p:grpSpPr>
          <a:xfrm>
            <a:off x="594186" y="3977301"/>
            <a:ext cx="3743080" cy="2880699"/>
            <a:chOff x="594186" y="3977301"/>
            <a:chExt cx="3743080" cy="2880699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1C45A3F-486B-436C-B074-752ADBFB4E69}"/>
                </a:ext>
              </a:extLst>
            </p:cNvPr>
            <p:cNvCxnSpPr>
              <a:cxnSpLocks/>
            </p:cNvCxnSpPr>
            <p:nvPr/>
          </p:nvCxnSpPr>
          <p:spPr>
            <a:xfrm>
              <a:off x="823923" y="6700415"/>
              <a:ext cx="30686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FDF25B1-624B-42E9-8215-59FAD1C395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923" y="4802503"/>
              <a:ext cx="0" cy="18979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7BDE74AE-83EB-4C46-9F00-6ACB7692D435}"/>
                    </a:ext>
                  </a:extLst>
                </p:cNvPr>
                <p:cNvSpPr/>
                <p:nvPr/>
              </p:nvSpPr>
              <p:spPr>
                <a:xfrm>
                  <a:off x="594186" y="3977301"/>
                  <a:ext cx="3045193" cy="7645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/>
                          </a:rPr>
                          <m:t>𝐸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i="1"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7BDE74AE-83EB-4C46-9F00-6ACB7692D4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186" y="3977301"/>
                  <a:ext cx="3045193" cy="76456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7040770-57E3-43D1-8D08-BAB7356F08A6}"/>
                    </a:ext>
                  </a:extLst>
                </p:cNvPr>
                <p:cNvSpPr/>
                <p:nvPr/>
              </p:nvSpPr>
              <p:spPr>
                <a:xfrm>
                  <a:off x="3847004" y="6396335"/>
                  <a:ext cx="4902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7040770-57E3-43D1-8D08-BAB7356F08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7004" y="6396335"/>
                  <a:ext cx="490262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662BEC1-D1A6-4E6F-8E3A-1CCF865D631A}"/>
              </a:ext>
            </a:extLst>
          </p:cNvPr>
          <p:cNvCxnSpPr>
            <a:cxnSpLocks/>
            <a:endCxn id="13" idx="1"/>
          </p:cNvCxnSpPr>
          <p:nvPr/>
        </p:nvCxnSpPr>
        <p:spPr>
          <a:xfrm flipH="1">
            <a:off x="1555942" y="5613400"/>
            <a:ext cx="2908108" cy="55239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7443518-B3A8-4CB3-8C6D-185B01F02F3C}"/>
                  </a:ext>
                </a:extLst>
              </p:cNvPr>
              <p:cNvSpPr/>
              <p:nvPr/>
            </p:nvSpPr>
            <p:spPr>
              <a:xfrm>
                <a:off x="4597846" y="4948201"/>
                <a:ext cx="5854254" cy="117840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𝐸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𝑤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/>
                      </a:rPr>
                      <m:t>=0</m:t>
                    </m:r>
                    <m:r>
                      <a:rPr lang="en-US" sz="2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</m:oMath>
                </a14:m>
                <a:r>
                  <a:rPr lang="en-US" altLang="en-US" sz="2400" dirty="0">
                    <a:solidFill>
                      <a:srgbClr val="FFFF00"/>
                    </a:solidFill>
                  </a:rPr>
                  <a:t> does not mean global minimums</a:t>
                </a:r>
              </a:p>
              <a:p>
                <a:pPr marL="342900" indent="-342900">
                  <a:buFont typeface="Wingdings" panose="05000000000000000000" pitchFamily="2" charset="2"/>
                  <a:buChar char="v"/>
                </a:pPr>
                <a:r>
                  <a:rPr lang="en-US" altLang="en-US" sz="2400" dirty="0">
                    <a:solidFill>
                      <a:srgbClr val="FFFF00"/>
                    </a:solidFill>
                  </a:rPr>
                  <a:t>No closed-forms to find </a:t>
                </a:r>
                <a:r>
                  <a:rPr lang="en-US" altLang="en-US" sz="2400" i="1" dirty="0">
                    <a:solidFill>
                      <a:srgbClr val="FFFF00"/>
                    </a:solidFill>
                  </a:rPr>
                  <a:t>w* </a:t>
                </a:r>
                <a:r>
                  <a:rPr lang="en-US" altLang="en-US" sz="2400" dirty="0">
                    <a:solidFill>
                      <a:srgbClr val="FFFF00"/>
                    </a:solidFill>
                  </a:rPr>
                  <a:t>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𝐸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𝑤</m:t>
                        </m:r>
                      </m:den>
                    </m:f>
                    <m:r>
                      <a:rPr lang="en-US" sz="2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/>
                      </a:rPr>
                      <m:t>=0 </m:t>
                    </m:r>
                  </m:oMath>
                </a14:m>
                <a:endParaRPr lang="en-US" altLang="en-US" sz="2400" i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7443518-B3A8-4CB3-8C6D-185B01F02F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7846" y="4948201"/>
                <a:ext cx="5854254" cy="1178400"/>
              </a:xfrm>
              <a:prstGeom prst="rect">
                <a:avLst/>
              </a:prstGeom>
              <a:blipFill>
                <a:blip r:embed="rId5"/>
                <a:stretch>
                  <a:fillRect l="-1353" b="-4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0B32F40-3C3E-4F73-A798-08B49CF9411C}"/>
              </a:ext>
            </a:extLst>
          </p:cNvPr>
          <p:cNvSpPr/>
          <p:nvPr/>
        </p:nvSpPr>
        <p:spPr>
          <a:xfrm>
            <a:off x="1227950" y="5299292"/>
            <a:ext cx="1938131" cy="1243539"/>
          </a:xfrm>
          <a:custGeom>
            <a:avLst/>
            <a:gdLst>
              <a:gd name="connsiteX0" fmla="*/ 0 w 1938131"/>
              <a:gd name="connsiteY0" fmla="*/ 0 h 827309"/>
              <a:gd name="connsiteX1" fmla="*/ 327992 w 1938131"/>
              <a:gd name="connsiteY1" fmla="*/ 576470 h 827309"/>
              <a:gd name="connsiteX2" fmla="*/ 785192 w 1938131"/>
              <a:gd name="connsiteY2" fmla="*/ 496957 h 827309"/>
              <a:gd name="connsiteX3" fmla="*/ 1302027 w 1938131"/>
              <a:gd name="connsiteY3" fmla="*/ 815009 h 827309"/>
              <a:gd name="connsiteX4" fmla="*/ 1938131 w 1938131"/>
              <a:gd name="connsiteY4" fmla="*/ 0 h 82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131" h="827309">
                <a:moveTo>
                  <a:pt x="0" y="0"/>
                </a:moveTo>
                <a:cubicBezTo>
                  <a:pt x="98563" y="246822"/>
                  <a:pt x="197127" y="493644"/>
                  <a:pt x="327992" y="576470"/>
                </a:cubicBezTo>
                <a:cubicBezTo>
                  <a:pt x="458857" y="659296"/>
                  <a:pt x="622853" y="457201"/>
                  <a:pt x="785192" y="496957"/>
                </a:cubicBezTo>
                <a:cubicBezTo>
                  <a:pt x="947531" y="536713"/>
                  <a:pt x="1109871" y="897835"/>
                  <a:pt x="1302027" y="815009"/>
                </a:cubicBezTo>
                <a:cubicBezTo>
                  <a:pt x="1494183" y="732183"/>
                  <a:pt x="1716157" y="366091"/>
                  <a:pt x="1938131" y="0"/>
                </a:cubicBezTo>
              </a:path>
            </a:pathLst>
          </a:cu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92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to solve? Approximation via linearization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3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94640" y="1612905"/>
                <a:ext cx="11897360" cy="5197327"/>
              </a:xfrm>
            </p:spPr>
            <p:txBody>
              <a:bodyPr>
                <a:normAutofit/>
              </a:bodyPr>
              <a:lstStyle/>
              <a:p>
                <a:r>
                  <a:rPr lang="en-US" altLang="en-US" dirty="0"/>
                  <a:t>The problem is the nonlinear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altLang="en-US" dirty="0"/>
                  <a:t>w.r.t. parameters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altLang="en-US" b="1" i="1" dirty="0"/>
              </a:p>
              <a:p>
                <a:pPr lvl="1"/>
                <a:r>
                  <a:rPr lang="en-US" altLang="en-US" dirty="0"/>
                  <a:t>So non-parabolic squared error function E w.r.t. </a:t>
                </a:r>
                <a:r>
                  <a:rPr lang="en-US" altLang="en-US"/>
                  <a:t>parameters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altLang="en-US" dirty="0"/>
              </a:p>
              <a:p>
                <a:pPr lvl="1"/>
                <a:endParaRPr lang="en-US" altLang="en-US" dirty="0"/>
              </a:p>
              <a:p>
                <a:r>
                  <a:rPr lang="en-US" altLang="en-US" dirty="0"/>
                  <a:t>Idea: force the model </a:t>
                </a:r>
                <a:r>
                  <a:rPr lang="en-US" altLang="en-US" i="1" dirty="0"/>
                  <a:t>f </a:t>
                </a:r>
                <a:r>
                  <a:rPr lang="en-US" altLang="en-US" dirty="0"/>
                  <a:t>be </a:t>
                </a:r>
                <a:r>
                  <a:rPr lang="en-US" altLang="en-US" dirty="0">
                    <a:solidFill>
                      <a:srgbClr val="C00000"/>
                    </a:solidFill>
                  </a:rPr>
                  <a:t>linear </a:t>
                </a:r>
                <a:r>
                  <a:rPr lang="en-US" altLang="en-US" dirty="0"/>
                  <a:t>w.r.t. parameters</a:t>
                </a:r>
              </a:p>
              <a:p>
                <a:pPr lvl="1"/>
                <a:r>
                  <a:rPr lang="en-US" altLang="en-US" dirty="0"/>
                  <a:t>Local – around </a:t>
                </a:r>
                <a:r>
                  <a:rPr lang="en-US" altLang="en-US" u="sng" dirty="0"/>
                  <a:t>current guess</a:t>
                </a:r>
                <a:r>
                  <a:rPr lang="en-US" altLang="en-US" dirty="0"/>
                  <a:t> for parameters</a:t>
                </a:r>
              </a:p>
              <a:p>
                <a:pPr lvl="2"/>
                <a:r>
                  <a:rPr lang="en-US" altLang="en-US" dirty="0"/>
                  <a:t>This means it must be possible to approximate a function with a line locally</a:t>
                </a:r>
              </a:p>
              <a:p>
                <a:pPr lvl="1"/>
                <a:r>
                  <a:rPr lang="en-US" altLang="en-US" dirty="0"/>
                  <a:t>Use </a:t>
                </a:r>
                <a:r>
                  <a:rPr lang="en-US" altLang="en-US" u="sng" dirty="0"/>
                  <a:t>truncated Taylor series</a:t>
                </a:r>
              </a:p>
              <a:p>
                <a:pPr lvl="1"/>
                <a:r>
                  <a:rPr lang="en-US" altLang="en-US" dirty="0"/>
                  <a:t>Solve linear system as with </a:t>
                </a:r>
                <a:r>
                  <a:rPr lang="en-US" altLang="en-US" u="sng" dirty="0"/>
                  <a:t>linear least squares</a:t>
                </a:r>
              </a:p>
              <a:p>
                <a:pPr lvl="1"/>
                <a:r>
                  <a:rPr lang="en-US" altLang="en-US" dirty="0"/>
                  <a:t>Update </a:t>
                </a:r>
                <a:r>
                  <a:rPr lang="en-US" altLang="en-US" u="sng" dirty="0"/>
                  <a:t>current guess</a:t>
                </a:r>
                <a:r>
                  <a:rPr lang="en-US" altLang="en-US" dirty="0"/>
                  <a:t> and repeat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r>
                  <a:rPr lang="en-US" altLang="en-US" dirty="0"/>
                  <a:t>Note: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altLang="en-US" b="1" dirty="0"/>
                  <a:t> </a:t>
                </a:r>
                <a:r>
                  <a:rPr lang="en-US" altLang="en-US" dirty="0"/>
                  <a:t>may have a very different dimensionality from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altLang="en-US" b="1" i="1" dirty="0"/>
              </a:p>
              <a:p>
                <a:pPr marL="457200" lvl="1" indent="0">
                  <a:buNone/>
                </a:pPr>
                <a:endParaRPr lang="en-US" altLang="en-US" dirty="0"/>
              </a:p>
            </p:txBody>
          </p:sp>
        </mc:Choice>
        <mc:Fallback xmlns="">
          <p:sp>
            <p:nvSpPr>
              <p:cNvPr id="184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4640" y="1612905"/>
                <a:ext cx="11897360" cy="5197327"/>
              </a:xfrm>
              <a:blipFill>
                <a:blip r:embed="rId2"/>
                <a:stretch>
                  <a:fillRect l="-922" t="-1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769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Local Linearization (1-dim cases)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" y="1662668"/>
            <a:ext cx="4343400" cy="325755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" y="1662669"/>
            <a:ext cx="4343400" cy="325754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94640" y="3872469"/>
            <a:ext cx="2052775" cy="1664732"/>
            <a:chOff x="-1" y="4038600"/>
            <a:chExt cx="2052775" cy="1664732"/>
          </a:xfrm>
        </p:grpSpPr>
        <p:sp>
          <p:nvSpPr>
            <p:cNvPr id="7" name="TextBox 6"/>
            <p:cNvSpPr txBox="1"/>
            <p:nvPr/>
          </p:nvSpPr>
          <p:spPr>
            <a:xfrm>
              <a:off x="-1" y="5334000"/>
              <a:ext cx="205277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Initial guess: </a:t>
              </a:r>
              <a:r>
                <a:rPr lang="en-US" i="1" dirty="0">
                  <a:latin typeface="Times New Roman"/>
                  <a:cs typeface="Times New Roman"/>
                </a:rPr>
                <a:t>w'</a:t>
              </a:r>
              <a:r>
                <a:rPr lang="en-US" dirty="0"/>
                <a:t>=4.2</a:t>
              </a:r>
            </a:p>
          </p:txBody>
        </p:sp>
        <p:cxnSp>
          <p:nvCxnSpPr>
            <p:cNvPr id="9" name="Straight Arrow Connector 8"/>
            <p:cNvCxnSpPr>
              <a:cxnSpLocks/>
              <a:stCxn id="7" idx="0"/>
            </p:cNvCxnSpPr>
            <p:nvPr/>
          </p:nvCxnSpPr>
          <p:spPr bwMode="auto">
            <a:xfrm flipV="1">
              <a:off x="1026387" y="4038600"/>
              <a:ext cx="912479" cy="12954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</p:grpSp>
      <p:sp>
        <p:nvSpPr>
          <p:cNvPr id="20" name="TextBox 19"/>
          <p:cNvSpPr txBox="1"/>
          <p:nvPr/>
        </p:nvSpPr>
        <p:spPr>
          <a:xfrm>
            <a:off x="5247639" y="6489321"/>
            <a:ext cx="4038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Very close even after just one iteration!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7B497C6-4172-42C7-A6ED-D10C0EE0844D}"/>
                  </a:ext>
                </a:extLst>
              </p:cNvPr>
              <p:cNvSpPr/>
              <p:nvPr/>
            </p:nvSpPr>
            <p:spPr>
              <a:xfrm>
                <a:off x="1266522" y="1505465"/>
                <a:ext cx="258397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𝐫𝐞𝐬𝐢𝐝𝐮𝐚𝐥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7B497C6-4172-42C7-A6ED-D10C0EE084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522" y="1505465"/>
                <a:ext cx="2583977" cy="369332"/>
              </a:xfrm>
              <a:prstGeom prst="rect">
                <a:avLst/>
              </a:prstGeom>
              <a:blipFill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71770CE-CC73-4064-822D-A48D1ACCD768}"/>
                  </a:ext>
                </a:extLst>
              </p:cNvPr>
              <p:cNvSpPr/>
              <p:nvPr/>
            </p:nvSpPr>
            <p:spPr>
              <a:xfrm>
                <a:off x="1281405" y="2373353"/>
                <a:ext cx="164814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𝑎𝑤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−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71770CE-CC73-4064-822D-A48D1ACCD7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405" y="2373353"/>
                <a:ext cx="16481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DE653D3-E11A-4C9B-A7F2-9152ED521AA4}"/>
                  </a:ext>
                </a:extLst>
              </p:cNvPr>
              <p:cNvSpPr/>
              <p:nvPr/>
            </p:nvSpPr>
            <p:spPr>
              <a:xfrm>
                <a:off x="2792096" y="4642962"/>
                <a:ext cx="32935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DE653D3-E11A-4C9B-A7F2-9152ED521A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096" y="4642962"/>
                <a:ext cx="32935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2A87812C-3353-43B1-B0D2-701C1A2BC426}"/>
              </a:ext>
            </a:extLst>
          </p:cNvPr>
          <p:cNvGrpSpPr/>
          <p:nvPr/>
        </p:nvGrpSpPr>
        <p:grpSpPr>
          <a:xfrm>
            <a:off x="5095240" y="1518721"/>
            <a:ext cx="4343400" cy="3493057"/>
            <a:chOff x="5095240" y="1518721"/>
            <a:chExt cx="4343400" cy="3493057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5240" y="1662669"/>
              <a:ext cx="4343400" cy="325754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841751CD-F583-4602-81E7-DCA44A04FCF8}"/>
                    </a:ext>
                  </a:extLst>
                </p:cNvPr>
                <p:cNvSpPr/>
                <p:nvPr/>
              </p:nvSpPr>
              <p:spPr>
                <a:xfrm>
                  <a:off x="6576259" y="1518721"/>
                  <a:ext cx="180729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841751CD-F583-4602-81E7-DCA44A04FC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6259" y="1518721"/>
                  <a:ext cx="1807290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5386FC6-7C4D-448E-BE8A-8006CB33F581}"/>
                    </a:ext>
                  </a:extLst>
                </p:cNvPr>
                <p:cNvSpPr/>
                <p:nvPr/>
              </p:nvSpPr>
              <p:spPr>
                <a:xfrm>
                  <a:off x="7520938" y="4642446"/>
                  <a:ext cx="32935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5386FC6-7C4D-448E-BE8A-8006CB33F5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0938" y="4642446"/>
                  <a:ext cx="329353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/>
          <p:cNvGrpSpPr/>
          <p:nvPr/>
        </p:nvGrpSpPr>
        <p:grpSpPr>
          <a:xfrm>
            <a:off x="6836196" y="4586845"/>
            <a:ext cx="2335744" cy="1227355"/>
            <a:chOff x="6541556" y="4752976"/>
            <a:chExt cx="2335744" cy="1227355"/>
          </a:xfrm>
        </p:grpSpPr>
        <p:sp>
          <p:nvSpPr>
            <p:cNvPr id="38" name="TextBox 37"/>
            <p:cNvSpPr txBox="1"/>
            <p:nvPr/>
          </p:nvSpPr>
          <p:spPr>
            <a:xfrm>
              <a:off x="6972300" y="5334000"/>
              <a:ext cx="1905000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True minima:</a:t>
              </a:r>
            </a:p>
            <a:p>
              <a:r>
                <a:rPr lang="en-US" i="1" dirty="0">
                  <a:latin typeface="Times New Roman"/>
                  <a:cs typeface="Times New Roman"/>
                </a:rPr>
                <a:t>w*</a:t>
              </a:r>
              <a:r>
                <a:rPr lang="en-US" dirty="0"/>
                <a:t>=3.3069</a:t>
              </a:r>
            </a:p>
          </p:txBody>
        </p:sp>
        <p:cxnSp>
          <p:nvCxnSpPr>
            <p:cNvPr id="51" name="Straight Arrow Connector 50"/>
            <p:cNvCxnSpPr>
              <a:stCxn id="38" idx="0"/>
            </p:cNvCxnSpPr>
            <p:nvPr/>
          </p:nvCxnSpPr>
          <p:spPr bwMode="auto">
            <a:xfrm flipH="1" flipV="1">
              <a:off x="6541556" y="4752976"/>
              <a:ext cx="1383244" cy="58102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7B64FD0-584C-42F7-9E91-45E17B626614}"/>
                  </a:ext>
                </a:extLst>
              </p:cNvPr>
              <p:cNvSpPr/>
              <p:nvPr/>
            </p:nvSpPr>
            <p:spPr>
              <a:xfrm>
                <a:off x="5624805" y="2558019"/>
                <a:ext cx="1895775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𝑎𝑤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7B64FD0-584C-42F7-9E91-45E17B6266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805" y="2558019"/>
                <a:ext cx="1895775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5476240" y="4586845"/>
            <a:ext cx="1600200" cy="1227355"/>
            <a:chOff x="5181600" y="4752976"/>
            <a:chExt cx="1600200" cy="1227355"/>
          </a:xfrm>
        </p:grpSpPr>
        <p:sp>
          <p:nvSpPr>
            <p:cNvPr id="37" name="TextBox 36"/>
            <p:cNvSpPr txBox="1"/>
            <p:nvPr/>
          </p:nvSpPr>
          <p:spPr>
            <a:xfrm>
              <a:off x="5181600" y="5334000"/>
              <a:ext cx="1600200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New guess:</a:t>
              </a:r>
            </a:p>
            <a:p>
              <a:r>
                <a:rPr lang="en-US" i="1" dirty="0">
                  <a:latin typeface="Times New Roman"/>
                  <a:cs typeface="Times New Roman"/>
                </a:rPr>
                <a:t>w'</a:t>
              </a:r>
              <a:r>
                <a:rPr lang="en-US" dirty="0"/>
                <a:t>=3.2031</a:t>
              </a:r>
            </a:p>
          </p:txBody>
        </p:sp>
        <p:cxnSp>
          <p:nvCxnSpPr>
            <p:cNvPr id="49" name="Straight Arrow Connector 48"/>
            <p:cNvCxnSpPr>
              <a:stCxn id="37" idx="0"/>
            </p:cNvCxnSpPr>
            <p:nvPr/>
          </p:nvCxnSpPr>
          <p:spPr bwMode="auto">
            <a:xfrm flipV="1">
              <a:off x="5981700" y="4752976"/>
              <a:ext cx="444498" cy="58102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062A95-28E8-4071-ACAD-A4BDE315CD10}"/>
              </a:ext>
            </a:extLst>
          </p:cNvPr>
          <p:cNvCxnSpPr/>
          <p:nvPr/>
        </p:nvCxnSpPr>
        <p:spPr>
          <a:xfrm>
            <a:off x="145553" y="3389241"/>
            <a:ext cx="487017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7328F03-3AA4-4F8E-B264-384FD523B901}"/>
                  </a:ext>
                </a:extLst>
              </p:cNvPr>
              <p:cNvSpPr/>
              <p:nvPr/>
            </p:nvSpPr>
            <p:spPr>
              <a:xfrm>
                <a:off x="2782887" y="4627289"/>
                <a:ext cx="32935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7328F03-3AA4-4F8E-B264-384FD523B9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887" y="4627289"/>
                <a:ext cx="32935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/>
          <p:cNvGrpSpPr/>
          <p:nvPr/>
        </p:nvGrpSpPr>
        <p:grpSpPr>
          <a:xfrm>
            <a:off x="2656841" y="4405869"/>
            <a:ext cx="2347992" cy="1131332"/>
            <a:chOff x="2362201" y="4572000"/>
            <a:chExt cx="2347992" cy="1131332"/>
          </a:xfrm>
        </p:grpSpPr>
        <p:sp>
          <p:nvSpPr>
            <p:cNvPr id="39" name="TextBox 38"/>
            <p:cNvSpPr txBox="1"/>
            <p:nvPr/>
          </p:nvSpPr>
          <p:spPr>
            <a:xfrm>
              <a:off x="2362201" y="5334000"/>
              <a:ext cx="234799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Linearize around guess</a:t>
              </a:r>
            </a:p>
          </p:txBody>
        </p:sp>
        <p:cxnSp>
          <p:nvCxnSpPr>
            <p:cNvPr id="44" name="Straight Arrow Connector 43"/>
            <p:cNvCxnSpPr>
              <a:cxnSpLocks/>
              <a:stCxn id="39" idx="0"/>
            </p:cNvCxnSpPr>
            <p:nvPr/>
          </p:nvCxnSpPr>
          <p:spPr bwMode="auto">
            <a:xfrm flipH="1" flipV="1">
              <a:off x="2362203" y="4572000"/>
              <a:ext cx="1173994" cy="762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CBCE3CC-4940-40E3-AE4D-F575CFC7E1B1}"/>
                  </a:ext>
                </a:extLst>
              </p:cNvPr>
              <p:cNvSpPr/>
              <p:nvPr/>
            </p:nvSpPr>
            <p:spPr>
              <a:xfrm>
                <a:off x="9290914" y="4902080"/>
                <a:ext cx="2682203" cy="1200329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en-US" sz="2400" dirty="0">
                    <a:solidFill>
                      <a:srgbClr val="FFFF00"/>
                    </a:solidFill>
                  </a:rPr>
                  <a:t>You know how to find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en-US" sz="2400" dirty="0">
                    <a:solidFill>
                      <a:srgbClr val="FFFF00"/>
                    </a:solidFill>
                  </a:rPr>
                  <a:t> to minimize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𝑎𝑤</m:t>
                            </m:r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)−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sz="2400" dirty="0">
                    <a:solidFill>
                      <a:srgbClr val="FFFF0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CBCE3CC-4940-40E3-AE4D-F575CFC7E1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914" y="4902080"/>
                <a:ext cx="2682203" cy="1200329"/>
              </a:xfrm>
              <a:prstGeom prst="rect">
                <a:avLst/>
              </a:prstGeom>
              <a:blipFill>
                <a:blip r:embed="rId12"/>
                <a:stretch>
                  <a:fillRect l="-3409" t="-4061" b="-6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FDAEB0C-9E6B-45A0-9801-E1FED8C464BA}"/>
              </a:ext>
            </a:extLst>
          </p:cNvPr>
          <p:cNvCxnSpPr/>
          <p:nvPr/>
        </p:nvCxnSpPr>
        <p:spPr>
          <a:xfrm>
            <a:off x="134658" y="3243467"/>
            <a:ext cx="487017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18D8E35-F232-42E4-A655-07A96926A75A}"/>
              </a:ext>
            </a:extLst>
          </p:cNvPr>
          <p:cNvSpPr txBox="1"/>
          <p:nvPr/>
        </p:nvSpPr>
        <p:spPr>
          <a:xfrm>
            <a:off x="822740" y="6214196"/>
            <a:ext cx="3291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Want to find where the </a:t>
            </a:r>
            <a:r>
              <a:rPr lang="en-US" b="1" dirty="0">
                <a:solidFill>
                  <a:srgbClr val="FF0000"/>
                </a:solidFill>
              </a:rPr>
              <a:t>red line </a:t>
            </a:r>
            <a:r>
              <a:rPr lang="en-US" dirty="0"/>
              <a:t>intersect the </a:t>
            </a:r>
            <a:r>
              <a:rPr lang="en-US" b="1" dirty="0">
                <a:solidFill>
                  <a:schemeClr val="accent1"/>
                </a:solidFill>
              </a:rPr>
              <a:t>blue line</a:t>
            </a:r>
            <a:r>
              <a:rPr lang="en-US" dirty="0"/>
              <a:t>!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B74CDEB-A475-4622-8728-1CA2DB1BB2D3}"/>
              </a:ext>
            </a:extLst>
          </p:cNvPr>
          <p:cNvCxnSpPr/>
          <p:nvPr/>
        </p:nvCxnSpPr>
        <p:spPr>
          <a:xfrm>
            <a:off x="5023281" y="4571434"/>
            <a:ext cx="487017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0A8F2FB-3299-40D0-99BD-9A8973DBAB89}"/>
                  </a:ext>
                </a:extLst>
              </p:cNvPr>
              <p:cNvSpPr/>
              <p:nvPr/>
            </p:nvSpPr>
            <p:spPr>
              <a:xfrm>
                <a:off x="705473" y="5585425"/>
                <a:ext cx="4120295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Note: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will be known; </a:t>
                </a:r>
                <a:r>
                  <a:rPr lang="en-US" i="1" dirty="0">
                    <a:solidFill>
                      <a:srgbClr val="FF0000"/>
                    </a:solidFill>
                  </a:rPr>
                  <a:t>w </a:t>
                </a:r>
                <a:r>
                  <a:rPr lang="en-US" dirty="0">
                    <a:solidFill>
                      <a:srgbClr val="FF0000"/>
                    </a:solidFill>
                  </a:rPr>
                  <a:t>is to be solved</a:t>
                </a: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0A8F2FB-3299-40D0-99BD-9A8973DBAB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73" y="5585425"/>
                <a:ext cx="4120295" cy="369332"/>
              </a:xfrm>
              <a:prstGeom prst="rect">
                <a:avLst/>
              </a:prstGeom>
              <a:blipFill>
                <a:blip r:embed="rId13"/>
                <a:stretch>
                  <a:fillRect l="-1331" t="-8197" r="-44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53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 animBg="1"/>
      <p:bldP spid="26" grpId="0"/>
      <p:bldP spid="34" grpId="0" animBg="1"/>
      <p:bldP spid="36" grpId="0"/>
      <p:bldP spid="4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482" name="Rectangle 1026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Local Linearization (a 1-dim case for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  <a:ea typeface="Cambria Math"/>
                      </a:rPr>
                      <m:t>𝑤</m:t>
                    </m:r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/>
                      </a:rPr>
                      <m:t>𝑥</m:t>
                    </m:r>
                  </m:oMath>
                </a14:m>
                <a:r>
                  <a:rPr lang="en-US" altLang="en-US" dirty="0"/>
                  <a:t>)</a:t>
                </a:r>
              </a:p>
            </p:txBody>
          </p:sp>
        </mc:Choice>
        <mc:Fallback xmlns="">
          <p:sp>
            <p:nvSpPr>
              <p:cNvPr id="20482" name="Rectangle 102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79" t="-9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599440" y="1348408"/>
                <a:ext cx="9866464" cy="5420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MS PGothic" pitchFamily="34" charset="-128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MS PGothic" pitchFamily="3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MS PGothic" pitchFamily="3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MS PGothic" pitchFamily="3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MS PGothic" pitchFamily="34" charset="-128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altLang="en-US" sz="2800" kern="0" dirty="0"/>
                  <a:t>Recall the model (per data point </a:t>
                </a:r>
                <a:r>
                  <a:rPr lang="en-US" altLang="en-US" sz="2800" i="1" kern="0" dirty="0" err="1"/>
                  <a:t>i</a:t>
                </a:r>
                <a:r>
                  <a:rPr lang="en-US" altLang="en-US" sz="2800" kern="0" dirty="0"/>
                  <a:t>)</a:t>
                </a:r>
              </a:p>
              <a:p>
                <a:pPr marL="457200" lvl="1" indent="0">
                  <a:buNone/>
                </a:pPr>
                <a:endParaRPr lang="en-US" sz="2000" dirty="0"/>
              </a:p>
              <a:p>
                <a:r>
                  <a:rPr lang="en-US" altLang="en-US" sz="2800" kern="0" dirty="0"/>
                  <a:t>Taylor series expansion (assume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/>
                      </a:rPr>
                      <m:t>𝑤</m:t>
                    </m:r>
                  </m:oMath>
                </a14:m>
                <a:r>
                  <a:rPr lang="en-US" altLang="en-US" sz="2800" kern="0" dirty="0"/>
                  <a:t> is one-dimensional)</a:t>
                </a:r>
              </a:p>
              <a:p>
                <a:endParaRPr lang="en-US" altLang="en-US" sz="2800" kern="0" dirty="0"/>
              </a:p>
              <a:p>
                <a:endParaRPr lang="en-US" altLang="en-US" sz="2800" kern="0" dirty="0"/>
              </a:p>
              <a:p>
                <a:pPr marL="0" indent="0">
                  <a:buNone/>
                </a:pPr>
                <a:endParaRPr lang="en-US" altLang="en-US" sz="2800" kern="0" dirty="0"/>
              </a:p>
              <a:p>
                <a:pPr marL="0" indent="0">
                  <a:buNone/>
                </a:pPr>
                <a:endParaRPr lang="en-US" altLang="en-US" sz="1400" kern="0" dirty="0"/>
              </a:p>
              <a:p>
                <a:r>
                  <a:rPr lang="en-US" altLang="en-US" sz="2800" kern="0" dirty="0"/>
                  <a:t>Linearize: drop higher-than-linear terms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9440" y="1348408"/>
                <a:ext cx="9866464" cy="5420139"/>
              </a:xfrm>
              <a:prstGeom prst="rect">
                <a:avLst/>
              </a:prstGeom>
              <a:blipFill>
                <a:blip r:embed="rId3"/>
                <a:stretch>
                  <a:fillRect l="-1297" t="-123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4710875" y="6043704"/>
                <a:ext cx="19836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i="1" kern="0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altLang="en-US" sz="2400" b="0" i="1" kern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𝑤</m:t>
                      </m:r>
                      <m:r>
                        <a:rPr lang="en-US" altLang="en-US" sz="2400" i="1" kern="0">
                          <a:latin typeface="Cambria Math"/>
                        </a:rPr>
                        <m:t>=</m:t>
                      </m:r>
                      <m:r>
                        <a:rPr lang="en-US" altLang="en-US" sz="2400" b="0" i="1" kern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en-US" sz="2400" i="1" kern="0">
                          <a:latin typeface="Cambria Math"/>
                        </a:rPr>
                        <m:t>−</m:t>
                      </m:r>
                      <m:r>
                        <a:rPr lang="en-US" altLang="en-US" sz="2400" b="0" i="1" kern="0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en-US" sz="2400" b="0" i="1" kern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875" y="6043704"/>
                <a:ext cx="198368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7674236" y="5929041"/>
                <a:ext cx="3626955" cy="6427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2400" u="sng" kern="0" dirty="0"/>
                  <a:t>Jacobian</a:t>
                </a:r>
                <a:r>
                  <a:rPr lang="en-US" altLang="en-US" sz="2400" kern="0" dirty="0"/>
                  <a:t>:</a:t>
                </a:r>
                <a14:m>
                  <m:oMath xmlns:m="http://schemas.openxmlformats.org/officeDocument/2006/math">
                    <m:r>
                      <a:rPr lang="en-US" altLang="en-US" sz="2400" b="0" i="0" kern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en-US" sz="24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kern="0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en-US" sz="24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en-US" sz="2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 ker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en-US" sz="24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altLang="en-US" sz="2400" b="0" i="0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en-US" sz="24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en-US" sz="2400" b="0" i="0" kern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en-US" sz="2400" i="1" kern="0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altLang="en-US" sz="24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ker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2400" b="0" i="1" ker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en-US" sz="2400" b="0" i="1" kern="0">
                                <a:latin typeface="Cambria Math"/>
                              </a:rPr>
                              <m:t>;</m:t>
                            </m:r>
                            <m:r>
                              <a:rPr lang="en-US" altLang="en-US" sz="2400" b="0" i="1" kern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en-US" sz="2400" b="0" i="1" kern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en-US" sz="2400" b="0" i="1" kern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altLang="en-US" sz="2400" b="0" i="0" kern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en-US" sz="2400" b="0" i="1" kern="0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236" y="5929041"/>
                <a:ext cx="3626955" cy="642740"/>
              </a:xfrm>
              <a:prstGeom prst="rect">
                <a:avLst/>
              </a:prstGeom>
              <a:blipFill>
                <a:blip r:embed="rId5"/>
                <a:stretch>
                  <a:fillRect l="-2689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522509" y="6019578"/>
                <a:ext cx="34495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i="1" kern="0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en-US" altLang="en-US" sz="2400" i="1" ker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en-US" sz="2400" i="1" kern="0"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en-US" sz="2400" i="1" ker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en-US" sz="2400" i="1" ker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en-US" sz="2400" b="0" i="1" kern="0" smtClean="0">
                          <a:latin typeface="Cambria Math" panose="02040503050406030204" pitchFamily="18" charset="0"/>
                          <a:ea typeface="Cambria Math"/>
                        </a:rPr>
                        <m:t>𝑤</m:t>
                      </m:r>
                      <m:r>
                        <a:rPr lang="en-US" altLang="en-US" sz="2400" b="0" i="1" kern="0" smtClean="0">
                          <a:latin typeface="Cambria Math" panose="02040503050406030204" pitchFamily="18" charset="0"/>
                          <a:ea typeface="Cambria Math"/>
                        </a:rPr>
                        <m:t>′)=</m:t>
                      </m:r>
                      <m:sSub>
                        <m:sSubPr>
                          <m:ctrlPr>
                            <a:rPr lang="en-US" altLang="en-US" sz="24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0" i="1" ker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en-US" sz="2400" b="0" i="1" ker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en-US" sz="2400" b="0" i="1" kern="0">
                          <a:latin typeface="Cambria Math"/>
                        </a:rPr>
                        <m:t>−</m:t>
                      </m:r>
                      <m:r>
                        <a:rPr lang="en-US" altLang="en-US" sz="2400" b="0" i="1" ker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en-US" sz="240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sz="24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b="0" i="1" ker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en-US" sz="2400" b="0" i="1" ker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en-US" sz="2400" b="0" i="1" kern="0">
                              <a:latin typeface="Cambria Math"/>
                            </a:rPr>
                            <m:t>;</m:t>
                          </m:r>
                          <m:r>
                            <a:rPr lang="en-US" altLang="en-US" sz="2400" b="0" i="1" kern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en-US" sz="2400" b="0" i="1" kern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09" y="6019578"/>
                <a:ext cx="3449599" cy="461665"/>
              </a:xfrm>
              <a:prstGeom prst="rect">
                <a:avLst/>
              </a:prstGeom>
              <a:blipFill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563227" y="1885751"/>
                <a:ext cx="320088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>
                          <a:latin typeface="Cambria Math"/>
                        </a:rPr>
                        <m:t>𝑓</m:t>
                      </m:r>
                      <m:r>
                        <a:rPr lang="en-US" sz="2000" b="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>
                          <a:latin typeface="Cambria Math"/>
                        </a:rPr>
                        <m:t>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/>
                        </a:rPr>
                        <m:t>𝑤</m:t>
                      </m:r>
                      <m:r>
                        <a:rPr lang="en-US" sz="2000" b="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en-US" sz="2000" kern="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227" y="1885751"/>
                <a:ext cx="3200880" cy="400110"/>
              </a:xfrm>
              <a:prstGeom prst="rect">
                <a:avLst/>
              </a:prstGeom>
              <a:blipFill>
                <a:blip r:embed="rId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67016" y="3317355"/>
                <a:ext cx="9006505" cy="6427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24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sz="240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en-US" sz="24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en-US" sz="24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en-US" sz="240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en-US" sz="240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en-US" sz="24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en-US" sz="240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alt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en-US" sz="24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altLang="en-US" sz="24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en-US" sz="240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en-US" sz="24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en-US" sz="240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en-US" sz="240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alt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higher-order terms (H.O.T.)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016" y="3317355"/>
                <a:ext cx="9006505" cy="642740"/>
              </a:xfrm>
              <a:prstGeom prst="rect">
                <a:avLst/>
              </a:prstGeom>
              <a:blipFill>
                <a:blip r:embed="rId8"/>
                <a:stretch>
                  <a:fillRect r="-68" b="-8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94218" y="5080425"/>
                <a:ext cx="7050776" cy="809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en-US" sz="24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en-US" sz="240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en-US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en-US" sz="2400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en-US" sz="24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en-US" sz="240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en-US" sz="240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en-US" sz="24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en-US" sz="240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p>
                                <m:sSupPr>
                                  <m:ctrlP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sz="240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altLang="en-US" sz="24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en-US" sz="240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d>
                        <m:dPr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en-US" sz="24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en-US" sz="240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en-US" sz="240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218" y="5080425"/>
                <a:ext cx="7050776" cy="80906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/>
          <p:cNvGrpSpPr/>
          <p:nvPr/>
        </p:nvGrpSpPr>
        <p:grpSpPr>
          <a:xfrm>
            <a:off x="5524188" y="1945425"/>
            <a:ext cx="3361423" cy="338554"/>
            <a:chOff x="5410202" y="1793923"/>
            <a:chExt cx="3650795" cy="338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5798000" y="1793923"/>
                  <a:ext cx="3262997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0000"/>
                      </a:solidFill>
                    </a:rPr>
                    <a:t>Read: </a:t>
                  </a:r>
                  <a:r>
                    <a:rPr lang="en-US" sz="1600" i="1" dirty="0">
                      <a:solidFill>
                        <a:srgbClr val="FF0000"/>
                      </a:solidFill>
                    </a:rPr>
                    <a:t>f</a:t>
                  </a:r>
                  <a:r>
                    <a:rPr lang="en-US" sz="1600" dirty="0">
                      <a:solidFill>
                        <a:srgbClr val="FF0000"/>
                      </a:solidFill>
                    </a:rPr>
                    <a:t>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1600" dirty="0">
                      <a:solidFill>
                        <a:srgbClr val="FF0000"/>
                      </a:solidFill>
                    </a:rPr>
                    <a:t>given parameters </a:t>
                  </a:r>
                  <a14:m>
                    <m:oMath xmlns:m="http://schemas.openxmlformats.org/officeDocument/2006/math">
                      <m:r>
                        <a:rPr lang="en-US" sz="16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a14:m>
                  <a:endParaRPr lang="en-US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8000" y="1793923"/>
                  <a:ext cx="3262997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/>
            <p:cNvCxnSpPr>
              <a:cxnSpLocks/>
              <a:stCxn id="26" idx="1"/>
            </p:cNvCxnSpPr>
            <p:nvPr/>
          </p:nvCxnSpPr>
          <p:spPr bwMode="auto">
            <a:xfrm flipH="1" flipV="1">
              <a:off x="5410202" y="1956600"/>
              <a:ext cx="387798" cy="660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</p:grpSp>
      <p:grpSp>
        <p:nvGrpSpPr>
          <p:cNvPr id="32" name="Group 31"/>
          <p:cNvGrpSpPr/>
          <p:nvPr/>
        </p:nvGrpSpPr>
        <p:grpSpPr>
          <a:xfrm>
            <a:off x="5858095" y="3879872"/>
            <a:ext cx="4060600" cy="751954"/>
            <a:chOff x="2970058" y="1211745"/>
            <a:chExt cx="4410161" cy="751954"/>
          </a:xfrm>
        </p:grpSpPr>
        <p:sp>
          <p:nvSpPr>
            <p:cNvPr id="33" name="TextBox 32"/>
            <p:cNvSpPr txBox="1"/>
            <p:nvPr/>
          </p:nvSpPr>
          <p:spPr>
            <a:xfrm>
              <a:off x="3757666" y="1625145"/>
              <a:ext cx="362255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</a:rPr>
                <a:t>Variation “around” </a:t>
              </a:r>
              <a:r>
                <a:rPr lang="en-US" sz="1600" i="1" dirty="0">
                  <a:solidFill>
                    <a:srgbClr val="FF0000"/>
                  </a:solidFill>
                </a:rPr>
                <a:t>w’</a:t>
              </a:r>
            </a:p>
          </p:txBody>
        </p:sp>
        <p:cxnSp>
          <p:nvCxnSpPr>
            <p:cNvPr id="34" name="Straight Arrow Connector 33"/>
            <p:cNvCxnSpPr>
              <a:cxnSpLocks/>
            </p:cNvCxnSpPr>
            <p:nvPr/>
          </p:nvCxnSpPr>
          <p:spPr bwMode="auto">
            <a:xfrm flipH="1" flipV="1">
              <a:off x="2970058" y="1211745"/>
              <a:ext cx="1462747" cy="41340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</p:grpSp>
      <p:grpSp>
        <p:nvGrpSpPr>
          <p:cNvPr id="36" name="Group 35"/>
          <p:cNvGrpSpPr/>
          <p:nvPr/>
        </p:nvGrpSpPr>
        <p:grpSpPr>
          <a:xfrm>
            <a:off x="2705958" y="3839279"/>
            <a:ext cx="1450362" cy="758193"/>
            <a:chOff x="8020576" y="1519128"/>
            <a:chExt cx="1575218" cy="758193"/>
          </a:xfrm>
        </p:grpSpPr>
        <p:sp>
          <p:nvSpPr>
            <p:cNvPr id="37" name="TextBox 36"/>
            <p:cNvSpPr txBox="1"/>
            <p:nvPr/>
          </p:nvSpPr>
          <p:spPr>
            <a:xfrm>
              <a:off x="8020576" y="1938767"/>
              <a:ext cx="157521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</a:rPr>
                <a:t>Current guess</a:t>
              </a:r>
            </a:p>
          </p:txBody>
        </p:sp>
        <p:cxnSp>
          <p:nvCxnSpPr>
            <p:cNvPr id="38" name="Straight Arrow Connector 37"/>
            <p:cNvCxnSpPr>
              <a:cxnSpLocks/>
            </p:cNvCxnSpPr>
            <p:nvPr/>
          </p:nvCxnSpPr>
          <p:spPr bwMode="auto">
            <a:xfrm flipV="1">
              <a:off x="8808185" y="1519128"/>
              <a:ext cx="0" cy="49458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05A7D79-F912-42DE-9F45-CEF4474FA2C9}"/>
              </a:ext>
            </a:extLst>
          </p:cNvPr>
          <p:cNvGrpSpPr/>
          <p:nvPr/>
        </p:nvGrpSpPr>
        <p:grpSpPr>
          <a:xfrm>
            <a:off x="4015779" y="2673571"/>
            <a:ext cx="2386319" cy="1483244"/>
            <a:chOff x="4145917" y="2745607"/>
            <a:chExt cx="2386319" cy="1331441"/>
          </a:xfrm>
        </p:grpSpPr>
        <p:grpSp>
          <p:nvGrpSpPr>
            <p:cNvPr id="45" name="Group 44"/>
            <p:cNvGrpSpPr/>
            <p:nvPr/>
          </p:nvGrpSpPr>
          <p:grpSpPr>
            <a:xfrm>
              <a:off x="4145917" y="2745607"/>
              <a:ext cx="2386319" cy="608240"/>
              <a:chOff x="6632394" y="1815400"/>
              <a:chExt cx="2591747" cy="608240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6632394" y="1815400"/>
                <a:ext cx="2591747" cy="3039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</a:rPr>
                  <a:t>Linear (first-order) term</a:t>
                </a:r>
              </a:p>
            </p:txBody>
          </p:sp>
          <p:cxnSp>
            <p:nvCxnSpPr>
              <p:cNvPr id="47" name="Straight Arrow Connector 46"/>
              <p:cNvCxnSpPr>
                <a:cxnSpLocks/>
              </p:cNvCxnSpPr>
              <p:nvPr/>
            </p:nvCxnSpPr>
            <p:spPr bwMode="auto">
              <a:xfrm>
                <a:off x="7615080" y="2087892"/>
                <a:ext cx="0" cy="335748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</p:spPr>
          </p:cxn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E9F80B-3D62-4B2C-B95C-804CF0845421}"/>
                </a:ext>
              </a:extLst>
            </p:cNvPr>
            <p:cNvSpPr/>
            <p:nvPr/>
          </p:nvSpPr>
          <p:spPr>
            <a:xfrm>
              <a:off x="4183886" y="3372655"/>
              <a:ext cx="2209088" cy="70439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996298E-3225-4681-9267-558CFBD6C7F4}"/>
              </a:ext>
            </a:extLst>
          </p:cNvPr>
          <p:cNvGrpSpPr/>
          <p:nvPr/>
        </p:nvGrpSpPr>
        <p:grpSpPr>
          <a:xfrm>
            <a:off x="1878092" y="2675350"/>
            <a:ext cx="2386319" cy="1474377"/>
            <a:chOff x="1878092" y="2675350"/>
            <a:chExt cx="2386319" cy="1474377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18D6370-D8AB-41C4-B9E2-79374FB9563B}"/>
                </a:ext>
              </a:extLst>
            </p:cNvPr>
            <p:cNvSpPr/>
            <p:nvPr/>
          </p:nvSpPr>
          <p:spPr>
            <a:xfrm>
              <a:off x="2563227" y="3365023"/>
              <a:ext cx="1233521" cy="78470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1323368-D371-4B77-A7E0-DC186046AEED}"/>
                </a:ext>
              </a:extLst>
            </p:cNvPr>
            <p:cNvSpPr txBox="1"/>
            <p:nvPr/>
          </p:nvSpPr>
          <p:spPr>
            <a:xfrm>
              <a:off x="1878092" y="2675350"/>
              <a:ext cx="2386319" cy="3385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</a:rPr>
                <a:t>Constant term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6F9C715-C911-48E6-B1BE-19C17B573F0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10270" y="2977131"/>
              <a:ext cx="0" cy="374028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EE2134C-1E50-4F04-B063-A4C1EBE13738}"/>
                  </a:ext>
                </a:extLst>
              </p:cNvPr>
              <p:cNvSpPr/>
              <p:nvPr/>
            </p:nvSpPr>
            <p:spPr>
              <a:xfrm>
                <a:off x="7930427" y="5297140"/>
                <a:ext cx="31145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en-US" sz="2400" i="1" ker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en-US" sz="240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400" i="1" ker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en-US" sz="2400" i="1" ker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en-US" sz="2400" i="1" kern="0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altLang="en-US" sz="2400" i="1" kern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𝑤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/>
                        </a:rPr>
                        <m:t>−</m:t>
                      </m:r>
                      <m:r>
                        <a:rPr lang="en-US" altLang="en-US" sz="2400" i="1" ker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en-US" altLang="en-US" sz="2400" i="1" ker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en-US" sz="2400" i="1" kern="0"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en-US" sz="2400" i="1" ker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en-US" sz="2400" i="1" ker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en-US" sz="2400" i="1" kern="0">
                              <a:latin typeface="Cambria Math" panose="02040503050406030204" pitchFamily="18" charset="0"/>
                              <a:ea typeface="Cambria Math"/>
                            </a:rPr>
                            <m:t>𝑤</m:t>
                          </m:r>
                          <m:r>
                            <a:rPr lang="en-US" altLang="en-US" sz="2400" i="1" kern="0">
                              <a:latin typeface="Cambria Math" panose="02040503050406030204" pitchFamily="18" charset="0"/>
                              <a:ea typeface="Cambria Math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EE2134C-1E50-4F04-B063-A4C1EBE137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427" y="5297140"/>
                <a:ext cx="3114571" cy="461665"/>
              </a:xfrm>
              <a:prstGeom prst="rect">
                <a:avLst/>
              </a:prstGeom>
              <a:blipFill>
                <a:blip r:embed="rId11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6AE9F4F8-C864-4E60-9CFB-6650ACEAE7D7}"/>
              </a:ext>
            </a:extLst>
          </p:cNvPr>
          <p:cNvGrpSpPr/>
          <p:nvPr/>
        </p:nvGrpSpPr>
        <p:grpSpPr>
          <a:xfrm>
            <a:off x="957263" y="3835673"/>
            <a:ext cx="1725770" cy="758193"/>
            <a:chOff x="7721459" y="1519128"/>
            <a:chExt cx="1874335" cy="75819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9B0D3FE-18A0-4B30-B705-FE365B39A3E4}"/>
                </a:ext>
              </a:extLst>
            </p:cNvPr>
            <p:cNvSpPr txBox="1"/>
            <p:nvPr/>
          </p:nvSpPr>
          <p:spPr>
            <a:xfrm>
              <a:off x="7721459" y="1938767"/>
              <a:ext cx="187433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</a:rPr>
                <a:t>Variable to solve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F35D8CA-8A30-4ACE-A20F-1065E6C3927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808185" y="1519128"/>
              <a:ext cx="0" cy="49458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79E42168-1124-4AA7-849A-2B9D67DD6A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908" y="2969480"/>
            <a:ext cx="1683314" cy="12624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9200F48-D31C-41CA-BC57-10716605455D}"/>
                  </a:ext>
                </a:extLst>
              </p:cNvPr>
              <p:cNvSpPr/>
              <p:nvPr/>
            </p:nvSpPr>
            <p:spPr>
              <a:xfrm>
                <a:off x="10331493" y="2641681"/>
                <a:ext cx="164814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𝑎𝑤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−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9200F48-D31C-41CA-BC57-1071660545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1493" y="2641681"/>
                <a:ext cx="1648143" cy="369332"/>
              </a:xfrm>
              <a:prstGeom prst="rect">
                <a:avLst/>
              </a:prstGeom>
              <a:blipFill>
                <a:blip r:embed="rId1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260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40" grpId="0"/>
      <p:bldP spid="4" grpId="0"/>
      <p:bldP spid="6" grpId="0"/>
      <p:bldP spid="2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ED2BC9-C2E4-410C-B537-86FDB00BC6D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Local Linearization (a 1-dim case for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  <a:ea typeface="Cambria Math"/>
                      </a:rPr>
                      <m:t>𝑤</m:t>
                    </m:r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/>
                      </a:rPr>
                      <m:t>𝑥</m:t>
                    </m:r>
                  </m:oMath>
                </a14:m>
                <a:r>
                  <a:rPr lang="en-US" altLang="en-US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ED2BC9-C2E4-410C-B537-86FDB00BC6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79" t="-9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565B67-00CF-4D0B-90C1-9337003192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Example: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Initial guess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=3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en-US" ker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en-US" i="1" kern="0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altLang="en-US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b="0" i="1" kern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en-US" b="0" i="1" kern="0" smtClean="0">
                                <a:latin typeface="Cambria Math" panose="02040503050406030204" pitchFamily="18" charset="0"/>
                              </a:rPr>
                              <m:t>=2; </m:t>
                            </m:r>
                            <m:sSup>
                              <m:sSupPr>
                                <m:ctrlPr>
                                  <a:rPr lang="en-US" altLang="en-US" i="1" ker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i="1" ker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en-US" i="1" ker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en-US" b="0" i="1" kern="0" smtClean="0">
                                <a:latin typeface="Cambria Math" panose="02040503050406030204" pitchFamily="18" charset="0"/>
                              </a:rPr>
                              <m:t>=3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altLang="en-US" ker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en-US" i="1" ker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altLang="en-US" b="0" i="1" kern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en-US" b="0" i="1" kern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b="0" i="0" kern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en-US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</m:func>
                    <m:r>
                      <a:rPr lang="en-US" altLang="en-US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=5.545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i="1" ker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en-US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ker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en-US" i="1" ker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altLang="en-US" i="1" kern="0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altLang="en-US" i="1" kern="0">
                        <a:latin typeface="Cambria Math" panose="02040503050406030204" pitchFamily="18" charset="0"/>
                        <a:ea typeface="Cambria Math"/>
                      </a:rPr>
                      <m:t>𝑤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/>
                      </a:rPr>
                      <m:t>−</m:t>
                    </m:r>
                    <m:r>
                      <a:rPr lang="en-US" altLang="en-US" i="1" kern="0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altLang="en-US" i="1" ker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en-US" i="1" kern="0">
                            <a:latin typeface="Cambria Math"/>
                            <a:ea typeface="Cambria Math"/>
                          </a:rPr>
                          <m:t>𝑦</m:t>
                        </m:r>
                      </m:e>
                      <m:sub>
                        <m:r>
                          <a:rPr lang="en-US" altLang="en-US" i="1" ker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en-US" i="1" ker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 ker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en-US" i="1" kern="0">
                                <a:latin typeface="Cambria Math" panose="02040503050406030204" pitchFamily="18" charset="0"/>
                                <a:ea typeface="Cambria Math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en-US" i="1" kern="0">
                                <a:latin typeface="Cambria Math" panose="02040503050406030204" pitchFamily="18" charset="0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en-US" b="0" i="1" kern="0" smtClean="0"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5.545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5−8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5.545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565B67-00CF-4D0B-90C1-9337003192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6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32C2B3-EFE2-4C07-8F20-5E76DF5ECCD1}"/>
              </a:ext>
            </a:extLst>
          </p:cNvPr>
          <p:cNvCxnSpPr>
            <a:cxnSpLocks/>
          </p:cNvCxnSpPr>
          <p:nvPr/>
        </p:nvCxnSpPr>
        <p:spPr>
          <a:xfrm>
            <a:off x="4647063" y="3601526"/>
            <a:ext cx="531654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06789B8-52D7-4F89-811C-F74B58EB2F1A}"/>
              </a:ext>
            </a:extLst>
          </p:cNvPr>
          <p:cNvCxnSpPr>
            <a:cxnSpLocks/>
          </p:cNvCxnSpPr>
          <p:nvPr/>
        </p:nvCxnSpPr>
        <p:spPr>
          <a:xfrm flipV="1">
            <a:off x="6315104" y="1825043"/>
            <a:ext cx="0" cy="282950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B9B6A1E-875A-4F11-8055-A7B5C175E0A4}"/>
              </a:ext>
            </a:extLst>
          </p:cNvPr>
          <p:cNvSpPr/>
          <p:nvPr/>
        </p:nvSpPr>
        <p:spPr>
          <a:xfrm>
            <a:off x="5663134" y="2659722"/>
            <a:ext cx="1957227" cy="1779025"/>
          </a:xfrm>
          <a:custGeom>
            <a:avLst/>
            <a:gdLst>
              <a:gd name="connsiteX0" fmla="*/ 3220872 w 3220872"/>
              <a:gd name="connsiteY0" fmla="*/ 0 h 1674386"/>
              <a:gd name="connsiteX1" fmla="*/ 2688609 w 3220872"/>
              <a:gd name="connsiteY1" fmla="*/ 900752 h 1674386"/>
              <a:gd name="connsiteX2" fmla="*/ 1985749 w 3220872"/>
              <a:gd name="connsiteY2" fmla="*/ 1460310 h 1674386"/>
              <a:gd name="connsiteX3" fmla="*/ 1248770 w 3220872"/>
              <a:gd name="connsiteY3" fmla="*/ 1644555 h 1674386"/>
              <a:gd name="connsiteX4" fmla="*/ 0 w 3220872"/>
              <a:gd name="connsiteY4" fmla="*/ 1671850 h 1674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0872" h="1674386">
                <a:moveTo>
                  <a:pt x="3220872" y="0"/>
                </a:moveTo>
                <a:cubicBezTo>
                  <a:pt x="3057667" y="328683"/>
                  <a:pt x="2894463" y="657367"/>
                  <a:pt x="2688609" y="900752"/>
                </a:cubicBezTo>
                <a:cubicBezTo>
                  <a:pt x="2482755" y="1144137"/>
                  <a:pt x="2225722" y="1336343"/>
                  <a:pt x="1985749" y="1460310"/>
                </a:cubicBezTo>
                <a:cubicBezTo>
                  <a:pt x="1745776" y="1584277"/>
                  <a:pt x="1579728" y="1609298"/>
                  <a:pt x="1248770" y="1644555"/>
                </a:cubicBezTo>
                <a:cubicBezTo>
                  <a:pt x="917812" y="1679812"/>
                  <a:pt x="458906" y="1675831"/>
                  <a:pt x="0" y="1671850"/>
                </a:cubicBezTo>
              </a:path>
            </a:pathLst>
          </a:cu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1334EDF-62A1-41FA-98F0-0AA67DE111AE}"/>
                  </a:ext>
                </a:extLst>
              </p:cNvPr>
              <p:cNvSpPr/>
              <p:nvPr/>
            </p:nvSpPr>
            <p:spPr>
              <a:xfrm>
                <a:off x="9680056" y="3675113"/>
                <a:ext cx="414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1334EDF-62A1-41FA-98F0-0AA67DE111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0056" y="3675113"/>
                <a:ext cx="41421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A9DD62FD-700E-4D07-BF7B-7A622DB3A6CB}"/>
              </a:ext>
            </a:extLst>
          </p:cNvPr>
          <p:cNvGrpSpPr/>
          <p:nvPr/>
        </p:nvGrpSpPr>
        <p:grpSpPr>
          <a:xfrm>
            <a:off x="6751337" y="3449984"/>
            <a:ext cx="1107996" cy="636037"/>
            <a:chOff x="6751337" y="3449984"/>
            <a:chExt cx="1107996" cy="636037"/>
          </a:xfrm>
        </p:grpSpPr>
        <p:sp>
          <p:nvSpPr>
            <p:cNvPr id="4" name="Multiplication Sign 3">
              <a:extLst>
                <a:ext uri="{FF2B5EF4-FFF2-40B4-BE49-F238E27FC236}">
                  <a16:creationId xmlns:a16="http://schemas.microsoft.com/office/drawing/2014/main" id="{10CEA995-1B9D-4FF4-B096-DDBCDE8A9082}"/>
                </a:ext>
              </a:extLst>
            </p:cNvPr>
            <p:cNvSpPr/>
            <p:nvPr/>
          </p:nvSpPr>
          <p:spPr>
            <a:xfrm>
              <a:off x="7423080" y="3449984"/>
              <a:ext cx="231167" cy="30308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5B3637DF-B663-4EB5-B5A8-331C1B69A177}"/>
                    </a:ext>
                  </a:extLst>
                </p:cNvPr>
                <p:cNvSpPr/>
                <p:nvPr/>
              </p:nvSpPr>
              <p:spPr>
                <a:xfrm>
                  <a:off x="6751337" y="3716689"/>
                  <a:ext cx="110799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1"/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r>
                    <a:rPr lang="en-US" dirty="0"/>
                    <a:t>=3</a:t>
                  </a: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5B3637DF-B663-4EB5-B5A8-331C1B69A1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1337" y="3716689"/>
                  <a:ext cx="1107996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10000" r="-38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5F8453-670B-4369-831B-1316E35AE4E3}"/>
              </a:ext>
            </a:extLst>
          </p:cNvPr>
          <p:cNvCxnSpPr/>
          <p:nvPr/>
        </p:nvCxnSpPr>
        <p:spPr>
          <a:xfrm flipH="1">
            <a:off x="7172775" y="2133424"/>
            <a:ext cx="611312" cy="203728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F87B0AA-7A89-4685-A7B4-7FC4536FC063}"/>
                  </a:ext>
                </a:extLst>
              </p:cNvPr>
              <p:cNvSpPr/>
              <p:nvPr/>
            </p:nvSpPr>
            <p:spPr>
              <a:xfrm>
                <a:off x="5432229" y="1428240"/>
                <a:ext cx="1379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F87B0AA-7A89-4685-A7B4-7FC4536FC0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229" y="1428240"/>
                <a:ext cx="1379287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980311EB-7138-47E7-BE03-CE396E9276EE}"/>
              </a:ext>
            </a:extLst>
          </p:cNvPr>
          <p:cNvGrpSpPr/>
          <p:nvPr/>
        </p:nvGrpSpPr>
        <p:grpSpPr>
          <a:xfrm>
            <a:off x="7540143" y="2813021"/>
            <a:ext cx="2800054" cy="691173"/>
            <a:chOff x="7538663" y="2716843"/>
            <a:chExt cx="2800054" cy="691173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1D0CB37-1701-48C2-8D92-0910988598D2}"/>
                </a:ext>
              </a:extLst>
            </p:cNvPr>
            <p:cNvCxnSpPr/>
            <p:nvPr/>
          </p:nvCxnSpPr>
          <p:spPr>
            <a:xfrm flipV="1">
              <a:off x="7538663" y="2889250"/>
              <a:ext cx="0" cy="5187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4C71E1D9-4955-4E6E-87D7-1FEBBF7182FE}"/>
                    </a:ext>
                  </a:extLst>
                </p:cNvPr>
                <p:cNvSpPr/>
                <p:nvPr/>
              </p:nvSpPr>
              <p:spPr>
                <a:xfrm>
                  <a:off x="7624384" y="2716843"/>
                  <a:ext cx="271433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=2;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′=3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5=3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4C71E1D9-4955-4E6E-87D7-1FEBBF7182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4384" y="2716843"/>
                  <a:ext cx="2714333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9763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Minimizing the “sum of square error”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4640" y="1498600"/>
            <a:ext cx="10664512" cy="5105400"/>
          </a:xfrm>
        </p:spPr>
        <p:txBody>
          <a:bodyPr/>
          <a:lstStyle/>
          <a:p>
            <a:r>
              <a:rPr lang="en-US" altLang="en-US" dirty="0"/>
              <a:t>Then, sum of squared error:</a:t>
            </a:r>
            <a:endParaRPr lang="en-US" altLang="en-US" i="1" kern="0" dirty="0">
              <a:latin typeface="Cambria Math"/>
            </a:endParaRP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ja-JP" altLang="en-US" dirty="0"/>
              <a:t>“</a:t>
            </a:r>
            <a:r>
              <a:rPr lang="en-US" altLang="ja-JP" dirty="0"/>
              <a:t>Least squares</a:t>
            </a:r>
            <a:r>
              <a:rPr lang="ja-JP" altLang="en-US" dirty="0"/>
              <a:t>”</a:t>
            </a:r>
            <a:r>
              <a:rPr lang="en-US" altLang="ja-JP" dirty="0"/>
              <a:t> approximation (take derivative and set it to 0)</a:t>
            </a:r>
          </a:p>
          <a:p>
            <a:pPr marL="0" indent="0">
              <a:buNone/>
            </a:pPr>
            <a:endParaRPr lang="en-US" altLang="ja-JP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837533" y="1599728"/>
            <a:ext cx="5289626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Note, to simplify, we are not stating the dependencies on the current guess w’, </a:t>
            </a:r>
            <a:r>
              <a:rPr lang="en-US" sz="2400" u="sng" dirty="0">
                <a:solidFill>
                  <a:srgbClr val="FF0000"/>
                </a:solidFill>
              </a:rPr>
              <a:t>but it is always there!</a:t>
            </a:r>
            <a:endParaRPr 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92305" y="2085279"/>
                <a:ext cx="6423810" cy="839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2000" b="0" i="1" kern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b="0" i="1" kern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altLang="en-US" sz="2000" b="0" i="1" kern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en-US" sz="200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 ker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en-US" altLang="en-US" sz="2000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𝑤</m:t>
                          </m:r>
                        </m:e>
                      </m:d>
                      <m:r>
                        <a:rPr lang="en-US" altLang="en-US" sz="2000" i="1" ker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sz="200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sz="2000" i="1" ker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en-US" sz="2000" i="1" ker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en-US" sz="200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sz="20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2000" i="1" kern="0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US" altLang="en-US" sz="2000" i="1" ker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en-US" sz="20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en-US" sz="20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 sz="2000" i="1" ker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US" altLang="en-US" sz="2000" i="1" ker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altLang="en-US" sz="2000" i="1" kern="0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∆</m:t>
                                  </m:r>
                                  <m:r>
                                    <a:rPr lang="en-US" altLang="en-US" sz="2000" i="1" ker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𝑤</m:t>
                                  </m:r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en-US" altLang="en-US" sz="2000" i="1" kern="0">
                                      <a:latin typeface="Cambria Math"/>
                                      <a:ea typeface="Cambria Math"/>
                                    </a:rPr>
                                    <m:t>∆</m:t>
                                  </m:r>
                                  <m:sSub>
                                    <m:sSubPr>
                                      <m:ctrlPr>
                                        <a:rPr lang="en-US" altLang="en-US" sz="2000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2000" i="1" kern="0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 sz="2000" i="1" kern="0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en-US" sz="2000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en-US" sz="2000" i="1" kern="0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 sz="2000" i="1" kern="0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US" altLang="en-US" sz="2000" i="1" kern="0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en-US" sz="2000" i="1" ker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en-US" sz="2000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sz="200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sz="2000" i="1" ker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en-US" sz="2000" i="1" ker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en-US" sz="200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sz="20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2000" i="1" kern="0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US" altLang="en-US" sz="2000" i="1" ker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en-US" sz="2000" i="1" kern="0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∆</m:t>
                                  </m:r>
                                  <m:r>
                                    <a:rPr lang="en-US" altLang="en-US" sz="2000" i="1" ker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𝑤</m:t>
                                  </m:r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en-US" altLang="en-US" sz="2000" i="1" kern="0">
                                      <a:latin typeface="Cambria Math"/>
                                      <a:ea typeface="Cambria Math"/>
                                    </a:rPr>
                                    <m:t>∆</m:t>
                                  </m:r>
                                  <m:sSub>
                                    <m:sSubPr>
                                      <m:ctrlPr>
                                        <a:rPr lang="en-US" altLang="en-US" sz="2000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2000" i="1" kern="0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 sz="2000" i="1" kern="0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en-US" sz="2000" i="1" ker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05" y="2085279"/>
                <a:ext cx="6423810" cy="8392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41292" y="3533074"/>
                <a:ext cx="4807983" cy="839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i="1" smtClean="0">
                          <a:latin typeface="Cambria Math"/>
                        </a:rPr>
                        <m:t>0=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ja-JP" sz="20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ja-JP" sz="20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en-US" sz="2000" i="1" kern="0"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en-US" altLang="en-US" sz="2000" i="1" kern="0">
                              <a:latin typeface="Cambria Math" panose="02040503050406030204" pitchFamily="18" charset="0"/>
                              <a:ea typeface="Cambria Math"/>
                            </a:rPr>
                            <m:t>𝑤</m:t>
                          </m:r>
                        </m:den>
                      </m:f>
                      <m:sSup>
                        <m:sSupPr>
                          <m:ctrlPr>
                            <a:rPr lang="en-US" altLang="en-US" sz="20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i="1" ker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altLang="en-US" sz="2000" i="1" ker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en-US" sz="200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 ker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en-US" altLang="en-US" sz="2000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𝑤</m:t>
                          </m:r>
                        </m:e>
                      </m:d>
                      <m:r>
                        <a:rPr lang="en-US" altLang="en-US" sz="2000" i="1" ker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sz="2000" i="1" kern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sz="2000" i="1" ker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en-US" sz="2000" i="1" ker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altLang="ja-JP" sz="2000" i="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altLang="ja-JP" sz="2000" i="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US" altLang="en-US" sz="2000" i="1" kern="0">
                                      <a:latin typeface="Cambria Math"/>
                                      <a:ea typeface="Cambria Math"/>
                                    </a:rPr>
                                    <m:t>∆</m:t>
                                  </m:r>
                                  <m:r>
                                    <a:rPr lang="en-US" altLang="en-US" sz="2000" i="1" ker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𝑤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en-US" sz="2000" i="1" kern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sz="20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2000" i="1" kern="0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US" altLang="en-US" sz="2000" i="1" ker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en-US" sz="2000" i="1" ker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∆</m:t>
                                  </m:r>
                                  <m:r>
                                    <a:rPr lang="en-US" altLang="en-US" sz="2000" i="1" ker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𝑤</m:t>
                                  </m:r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en-US" altLang="en-US" sz="2000" i="1" kern="0">
                                      <a:latin typeface="Cambria Math"/>
                                      <a:ea typeface="Cambria Math"/>
                                    </a:rPr>
                                    <m:t>∆</m:t>
                                  </m:r>
                                  <m:sSub>
                                    <m:sSubPr>
                                      <m:ctrlPr>
                                        <a:rPr lang="en-US" altLang="en-US" sz="2000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2000" i="1" kern="0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 sz="2000" i="1" kern="0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en-US" sz="2000" i="1" ker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ja-JP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92" y="3533074"/>
                <a:ext cx="4807983" cy="8392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98502" y="4563177"/>
                <a:ext cx="4352538" cy="839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i="1">
                          <a:latin typeface="Cambria Math"/>
                        </a:rPr>
                        <m:t>=2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sz="200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sz="2000" i="1" ker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en-US" sz="20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sz="20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 ker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altLang="en-US" sz="2000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en-US" sz="2000" i="1" ker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r>
                                <a:rPr lang="en-US" altLang="en-US" sz="2000" i="1" ker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𝑤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altLang="en-US" sz="2000" i="1" kern="0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altLang="en-US" sz="2000" i="1" ker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 ker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sz="2000" i="1" kern="0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ja-JP" sz="20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ja-JP" sz="20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en-US" sz="2000" i="1" kern="0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r>
                                <a:rPr lang="en-US" altLang="en-US" sz="2000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𝑤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altLang="en-US" sz="20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sz="20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 ker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altLang="en-US" sz="2000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en-US" sz="2000" i="1" ker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r>
                                <a:rPr lang="en-US" altLang="en-US" sz="2000" i="1" ker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𝑤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altLang="en-US" sz="2000" i="1" kern="0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altLang="en-US" sz="2000" i="1" ker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 ker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sz="2000" i="1" kern="0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502" y="4563177"/>
                <a:ext cx="4352538" cy="8392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10364" y="5537201"/>
                <a:ext cx="2568973" cy="839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i="1" smtClean="0">
                          <a:latin typeface="Cambria Math"/>
                        </a:rPr>
                        <m:t>=2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sz="200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sz="2000" i="1" ker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en-US" sz="20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sz="20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 ker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altLang="en-US" sz="2000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en-US" sz="2000" i="1" ker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r>
                                <a:rPr lang="en-US" altLang="en-US" sz="2000" i="1" ker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𝑤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altLang="en-US" sz="2000" i="1" kern="0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altLang="en-US" sz="2000" i="1" ker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 ker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sz="2000" i="1" kern="0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en-US" sz="20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000" i="1" ker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en-US" sz="2000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364" y="5537201"/>
                <a:ext cx="2568973" cy="8392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762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Minimizing the sum of square error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0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94639" y="1447800"/>
                <a:ext cx="11724639" cy="5105400"/>
              </a:xfrm>
            </p:spPr>
            <p:txBody>
              <a:bodyPr/>
              <a:lstStyle/>
              <a:p>
                <a:r>
                  <a:rPr lang="ja-JP" altLang="en-US" dirty="0"/>
                  <a:t>“</a:t>
                </a:r>
                <a:r>
                  <a:rPr lang="en-US" altLang="ja-JP" dirty="0"/>
                  <a:t>Least squares</a:t>
                </a:r>
                <a:r>
                  <a:rPr lang="ja-JP" altLang="en-US" dirty="0"/>
                  <a:t>”</a:t>
                </a:r>
                <a:r>
                  <a:rPr lang="en-US" altLang="ja-JP" dirty="0"/>
                  <a:t> approximation (cont.)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en-US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i="1" ker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en-US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kern="0">
                                  <a:latin typeface="Cambria Math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en-US" i="1" ker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en-US" i="1" kern="0">
                              <a:latin typeface="Cambria Math"/>
                            </a:rPr>
                            <m:t> </m:t>
                          </m:r>
                          <m:r>
                            <a:rPr lang="en-US" altLang="en-US" i="1" ker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en-US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en-US" i="1" kern="0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i="1" ker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ja-JP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i="1" ker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en-US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kern="0">
                                  <a:latin typeface="Cambria Math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en-US" i="1" ker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en-US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kern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en-US" i="1" kern="0">
                                  <a:latin typeface="Cambria Math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en-US" i="1" ker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en-US" i="1" ker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en-US" altLang="en-US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𝑤</m:t>
                          </m:r>
                        </m:e>
                      </m:nary>
                    </m:oMath>
                  </m:oMathPara>
                </a14:m>
                <a:endParaRPr lang="en-US" altLang="ja-JP" dirty="0"/>
              </a:p>
              <a:p>
                <a:r>
                  <a:rPr lang="en-US" altLang="ja-JP" dirty="0"/>
                  <a:t>Rewriting in matrix form gives:</a:t>
                </a:r>
              </a:p>
              <a:p>
                <a:pPr marL="457200" lvl="1" indent="0">
                  <a:buNone/>
                </a:pPr>
                <a:endParaRPr lang="en-US" altLang="ja-JP" dirty="0"/>
              </a:p>
              <a:p>
                <a:pPr marL="457200" lvl="1" indent="0">
                  <a:buNone/>
                </a:pPr>
                <a:endParaRPr lang="en-US" altLang="ja-JP" dirty="0"/>
              </a:p>
              <a:p>
                <a:endParaRPr lang="en-US" altLang="ja-JP" dirty="0"/>
              </a:p>
              <a:p>
                <a:endParaRPr lang="en-US" altLang="ja-JP" dirty="0"/>
              </a:p>
              <a:p>
                <a:r>
                  <a:rPr lang="en-US" altLang="ja-JP" dirty="0"/>
                  <a:t>Note: Compare with linear least squares</a:t>
                </a:r>
              </a:p>
              <a:p>
                <a:pPr lvl="1"/>
                <a:r>
                  <a:rPr lang="en-US" altLang="ja-JP" dirty="0"/>
                  <a:t>LLSQ reminder: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ja-JP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ja-JP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ja-JP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ja-JP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ja-JP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acc>
                            <m:acc>
                              <m:accPr>
                                <m:chr m:val="̃"/>
                                <m:ctrlPr>
                                  <a:rPr lang="en-US" altLang="ja-JP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ja-JP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ja-JP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</m:e>
                    </m:d>
                    <m:acc>
                      <m:accPr>
                        <m:chr m:val="̃"/>
                        <m:ctrlPr>
                          <a:rPr lang="en-US" altLang="ja-JP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endParaRPr lang="en-US" altLang="ja-JP" b="1" i="1" dirty="0"/>
              </a:p>
              <a:p>
                <a:pPr marL="0" indent="0">
                  <a:buNone/>
                </a:pPr>
                <a:endParaRPr lang="en-US" altLang="ja-JP" sz="2400" dirty="0"/>
              </a:p>
              <a:p>
                <a:pPr marL="0" indent="0">
                  <a:buNone/>
                </a:pPr>
                <a:endParaRPr lang="en-US" altLang="ja-JP" sz="2400" dirty="0"/>
              </a:p>
            </p:txBody>
          </p:sp>
        </mc:Choice>
        <mc:Fallback xmlns="">
          <p:sp>
            <p:nvSpPr>
              <p:cNvPr id="2150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4639" y="1447800"/>
                <a:ext cx="11724639" cy="5105400"/>
              </a:xfrm>
              <a:blipFill>
                <a:blip r:embed="rId2"/>
                <a:stretch>
                  <a:fillRect l="-936" t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367087" y="4218471"/>
                <a:ext cx="6605836" cy="83099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F0000"/>
                    </a:solidFill>
                  </a:rPr>
                  <a:t>Reminder: These should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en-US" sz="2400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en-US" sz="2400" i="1" ker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alt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en-US" sz="2400" i="1" ker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𝑦</m:t>
                        </m:r>
                      </m:e>
                      <m:sub>
                        <m:r>
                          <a:rPr lang="en-US" altLang="en-US" sz="2400" i="1" ker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en-US" sz="2400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as they change with the current guess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𝑤</m:t>
                        </m:r>
                      </m:e>
                      <m:sup>
                        <m:r>
                          <a:rPr lang="en-US" alt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087" y="4218471"/>
                <a:ext cx="6605836" cy="830997"/>
              </a:xfrm>
              <a:prstGeom prst="rect">
                <a:avLst/>
              </a:prstGeom>
              <a:blipFill>
                <a:blip r:embed="rId3"/>
                <a:stretch>
                  <a:fillRect t="-5072" r="-552" b="-1521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FA0052B-9983-4F4C-A36C-C262B7690648}"/>
                  </a:ext>
                </a:extLst>
              </p:cNvPr>
              <p:cNvSpPr/>
              <p:nvPr/>
            </p:nvSpPr>
            <p:spPr>
              <a:xfrm>
                <a:off x="1718207" y="3508787"/>
                <a:ext cx="2421111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ja-JP" sz="2400" b="1" i="1">
                              <a:latin typeface="Cambria Math"/>
                              <a:ea typeface="Cambria Math"/>
                            </a:rPr>
                            <m:t>𝑱</m:t>
                          </m:r>
                        </m:e>
                        <m:sup>
                          <m:r>
                            <a:rPr lang="en-US" altLang="ja-JP" sz="2400" i="1">
                              <a:latin typeface="Cambria Math"/>
                              <a:ea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ja-JP" sz="2400" i="1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altLang="ja-JP" sz="2400" b="1" i="1">
                          <a:latin typeface="Cambria Math"/>
                          <a:ea typeface="Cambria Math"/>
                        </a:rPr>
                        <m:t>𝒚</m:t>
                      </m:r>
                      <m:r>
                        <a:rPr lang="en-US" altLang="ja-JP" sz="24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ja-JP" sz="2400" b="1" i="1">
                                  <a:latin typeface="Cambria Math"/>
                                  <a:ea typeface="Cambria Math"/>
                                </a:rPr>
                                <m:t>𝑱</m:t>
                              </m:r>
                            </m:e>
                            <m:sup>
                              <m:r>
                                <a:rPr lang="en-US" altLang="ja-JP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ja-JP" sz="2400" b="1" i="1">
                              <a:latin typeface="Cambria Math"/>
                              <a:ea typeface="Cambria Math"/>
                            </a:rPr>
                            <m:t>𝑱</m:t>
                          </m:r>
                        </m:e>
                      </m:d>
                      <m:r>
                        <a:rPr lang="en-US" altLang="en-US" sz="2400" i="1" ker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altLang="en-US" sz="2400" i="1" ker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𝑤</m:t>
                      </m:r>
                    </m:oMath>
                  </m:oMathPara>
                </a14:m>
                <a:endParaRPr lang="en-US" altLang="ja-JP" i="1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FA0052B-9983-4F4C-A36C-C262B76906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207" y="3508787"/>
                <a:ext cx="2421111" cy="5091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AD6F48B-6E52-485A-B8F6-5396AF236BC2}"/>
                  </a:ext>
                </a:extLst>
              </p:cNvPr>
              <p:cNvSpPr/>
              <p:nvPr/>
            </p:nvSpPr>
            <p:spPr>
              <a:xfrm>
                <a:off x="1718207" y="3927054"/>
                <a:ext cx="3602525" cy="1266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1" i="1" smtClean="0">
                          <a:latin typeface="Cambria Math" panose="02040503050406030204" pitchFamily="18" charset="0"/>
                          <a:ea typeface="Cambria Math"/>
                        </a:rPr>
                        <m:t>𝑱</m:t>
                      </m:r>
                      <m:r>
                        <a:rPr lang="en-US" altLang="ja-JP" sz="2400" b="1" i="1" smtClean="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2400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2400" b="1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en-US" sz="24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2400" i="1" kern="0">
                                        <a:latin typeface="Cambria Math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altLang="en-US" sz="2400" b="0" i="1" kern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ja-JP" sz="2400" b="1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en-US" sz="24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2400" i="1" kern="0">
                                        <a:latin typeface="Cambria Math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altLang="en-US" sz="2400" b="0" i="1" kern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en-US" sz="2400" b="1" i="1" kern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en-US" sz="2400" b="0" i="1" kern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ja-JP" sz="2400" i="1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altLang="ja-JP" sz="2400" b="1" i="1">
                          <a:latin typeface="Cambria Math"/>
                          <a:ea typeface="Cambria Math"/>
                        </a:rPr>
                        <m:t>𝒚</m:t>
                      </m:r>
                      <m:r>
                        <a:rPr lang="en-US" altLang="ja-JP" sz="2400" b="1" i="1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24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24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en-US" sz="2400" i="1" kern="0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en-US" altLang="en-US" sz="2400" i="1" ker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2400" i="1" kern="0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en-US" sz="2400" b="0" i="1" kern="0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ja-JP" sz="2400" b="1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en-US" sz="2400" i="1" kern="0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en-US" altLang="en-US" sz="2400" i="1" ker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2400" i="1" kern="0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en-US" sz="2400" b="0" i="1" kern="0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ja-JP" sz="2400" i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AD6F48B-6E52-485A-B8F6-5396AF236B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207" y="3927054"/>
                <a:ext cx="3602525" cy="12661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21EA1DB-E7F0-443D-95DA-46D91298169E}"/>
                  </a:ext>
                </a:extLst>
              </p:cNvPr>
              <p:cNvSpPr/>
              <p:nvPr/>
            </p:nvSpPr>
            <p:spPr>
              <a:xfrm>
                <a:off x="4352330" y="3463332"/>
                <a:ext cx="2727221" cy="581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i="1" kern="0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altLang="en-US" sz="2400" i="1" ker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𝑤</m:t>
                      </m:r>
                      <m:r>
                        <a:rPr lang="en-US" altLang="en-US" sz="2400" b="0" i="1" kern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en-US" sz="24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ja-JP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ja-JP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24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𝑱</m:t>
                                  </m:r>
                                </m:e>
                                <m:sup>
                                  <m:r>
                                    <a:rPr lang="en-US" altLang="ja-JP" sz="2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ja-JP" sz="2400" b="1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𝑱</m:t>
                              </m:r>
                            </m:e>
                          </m:d>
                        </m:e>
                        <m:sup>
                          <m:r>
                            <a:rPr lang="en-US" altLang="en-US" sz="24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ja-JP" sz="2400" b="1" i="1">
                              <a:latin typeface="Cambria Math"/>
                              <a:ea typeface="Cambria Math"/>
                            </a:rPr>
                            <m:t>𝑱</m:t>
                          </m:r>
                        </m:e>
                        <m:sup>
                          <m:r>
                            <a:rPr lang="en-US" altLang="ja-JP" sz="2400" i="1">
                              <a:latin typeface="Cambria Math"/>
                              <a:ea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ja-JP" sz="2400" i="1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altLang="ja-JP" sz="2400" b="1" i="1">
                          <a:latin typeface="Cambria Math"/>
                          <a:ea typeface="Cambria Math"/>
                        </a:rPr>
                        <m:t>𝒚</m:t>
                      </m:r>
                    </m:oMath>
                  </m:oMathPara>
                </a14:m>
                <a:endParaRPr lang="en-US" altLang="ja-JP" sz="2400" i="1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21EA1DB-E7F0-443D-95DA-46D9129816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330" y="3463332"/>
                <a:ext cx="2727221" cy="5813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167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  <p:bldP spid="6" grpId="0"/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ED2BC9-C2E4-410C-B537-86FDB00BC6D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Local Linearization (a 1-dim case for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  <a:ea typeface="Cambria Math"/>
                      </a:rPr>
                      <m:t>𝑤</m:t>
                    </m:r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/>
                      </a:rPr>
                      <m:t>𝑥</m:t>
                    </m:r>
                  </m:oMath>
                </a14:m>
                <a:r>
                  <a:rPr lang="en-US" altLang="en-US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ED2BC9-C2E4-410C-B537-86FDB00BC6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79" t="-9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565B67-00CF-4D0B-90C1-9337003192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Example: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Algorithm</a:t>
                </a:r>
              </a:p>
              <a:p>
                <a:pPr lvl="1"/>
                <a:r>
                  <a:rPr lang="en-US" dirty="0"/>
                  <a:t>Initial: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=3</a:t>
                </a:r>
              </a:p>
              <a:p>
                <a:pPr lvl="1"/>
                <a:r>
                  <a:rPr lang="en-US" dirty="0"/>
                  <a:t>If not converge: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i="1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/>
                      </a:rPr>
                      <m:t>𝑤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565B67-00CF-4D0B-90C1-9337003192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6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32C2B3-EFE2-4C07-8F20-5E76DF5ECCD1}"/>
              </a:ext>
            </a:extLst>
          </p:cNvPr>
          <p:cNvCxnSpPr>
            <a:cxnSpLocks/>
          </p:cNvCxnSpPr>
          <p:nvPr/>
        </p:nvCxnSpPr>
        <p:spPr>
          <a:xfrm>
            <a:off x="4647063" y="3601526"/>
            <a:ext cx="531654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06789B8-52D7-4F89-811C-F74B58EB2F1A}"/>
              </a:ext>
            </a:extLst>
          </p:cNvPr>
          <p:cNvCxnSpPr>
            <a:cxnSpLocks/>
          </p:cNvCxnSpPr>
          <p:nvPr/>
        </p:nvCxnSpPr>
        <p:spPr>
          <a:xfrm flipV="1">
            <a:off x="6315104" y="1825043"/>
            <a:ext cx="0" cy="282950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B9B6A1E-875A-4F11-8055-A7B5C175E0A4}"/>
              </a:ext>
            </a:extLst>
          </p:cNvPr>
          <p:cNvSpPr/>
          <p:nvPr/>
        </p:nvSpPr>
        <p:spPr>
          <a:xfrm>
            <a:off x="5663134" y="2659722"/>
            <a:ext cx="1957227" cy="1779025"/>
          </a:xfrm>
          <a:custGeom>
            <a:avLst/>
            <a:gdLst>
              <a:gd name="connsiteX0" fmla="*/ 3220872 w 3220872"/>
              <a:gd name="connsiteY0" fmla="*/ 0 h 1674386"/>
              <a:gd name="connsiteX1" fmla="*/ 2688609 w 3220872"/>
              <a:gd name="connsiteY1" fmla="*/ 900752 h 1674386"/>
              <a:gd name="connsiteX2" fmla="*/ 1985749 w 3220872"/>
              <a:gd name="connsiteY2" fmla="*/ 1460310 h 1674386"/>
              <a:gd name="connsiteX3" fmla="*/ 1248770 w 3220872"/>
              <a:gd name="connsiteY3" fmla="*/ 1644555 h 1674386"/>
              <a:gd name="connsiteX4" fmla="*/ 0 w 3220872"/>
              <a:gd name="connsiteY4" fmla="*/ 1671850 h 1674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0872" h="1674386">
                <a:moveTo>
                  <a:pt x="3220872" y="0"/>
                </a:moveTo>
                <a:cubicBezTo>
                  <a:pt x="3057667" y="328683"/>
                  <a:pt x="2894463" y="657367"/>
                  <a:pt x="2688609" y="900752"/>
                </a:cubicBezTo>
                <a:cubicBezTo>
                  <a:pt x="2482755" y="1144137"/>
                  <a:pt x="2225722" y="1336343"/>
                  <a:pt x="1985749" y="1460310"/>
                </a:cubicBezTo>
                <a:cubicBezTo>
                  <a:pt x="1745776" y="1584277"/>
                  <a:pt x="1579728" y="1609298"/>
                  <a:pt x="1248770" y="1644555"/>
                </a:cubicBezTo>
                <a:cubicBezTo>
                  <a:pt x="917812" y="1679812"/>
                  <a:pt x="458906" y="1675831"/>
                  <a:pt x="0" y="1671850"/>
                </a:cubicBezTo>
              </a:path>
            </a:pathLst>
          </a:cu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1334EDF-62A1-41FA-98F0-0AA67DE111AE}"/>
                  </a:ext>
                </a:extLst>
              </p:cNvPr>
              <p:cNvSpPr/>
              <p:nvPr/>
            </p:nvSpPr>
            <p:spPr>
              <a:xfrm>
                <a:off x="9680056" y="3675113"/>
                <a:ext cx="414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1334EDF-62A1-41FA-98F0-0AA67DE111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0056" y="3675113"/>
                <a:ext cx="41421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5F8453-670B-4369-831B-1316E35AE4E3}"/>
              </a:ext>
            </a:extLst>
          </p:cNvPr>
          <p:cNvCxnSpPr/>
          <p:nvPr/>
        </p:nvCxnSpPr>
        <p:spPr>
          <a:xfrm flipH="1">
            <a:off x="7172775" y="2133424"/>
            <a:ext cx="611312" cy="203728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F87B0AA-7A89-4685-A7B4-7FC4536FC063}"/>
                  </a:ext>
                </a:extLst>
              </p:cNvPr>
              <p:cNvSpPr/>
              <p:nvPr/>
            </p:nvSpPr>
            <p:spPr>
              <a:xfrm>
                <a:off x="5432229" y="1428240"/>
                <a:ext cx="1379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F87B0AA-7A89-4685-A7B4-7FC4536FC0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229" y="1428240"/>
                <a:ext cx="1379287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A09B10A6-F5B0-4A38-8ABC-411E480B4BEB}"/>
              </a:ext>
            </a:extLst>
          </p:cNvPr>
          <p:cNvGrpSpPr/>
          <p:nvPr/>
        </p:nvGrpSpPr>
        <p:grpSpPr>
          <a:xfrm>
            <a:off x="6751337" y="2985428"/>
            <a:ext cx="1107996" cy="1100593"/>
            <a:chOff x="6751337" y="2985428"/>
            <a:chExt cx="1107996" cy="110059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9DD62FD-700E-4D07-BF7B-7A622DB3A6CB}"/>
                </a:ext>
              </a:extLst>
            </p:cNvPr>
            <p:cNvGrpSpPr/>
            <p:nvPr/>
          </p:nvGrpSpPr>
          <p:grpSpPr>
            <a:xfrm>
              <a:off x="6751337" y="3449984"/>
              <a:ext cx="1107996" cy="636037"/>
              <a:chOff x="6751337" y="3449984"/>
              <a:chExt cx="1107996" cy="636037"/>
            </a:xfrm>
          </p:grpSpPr>
          <p:sp>
            <p:nvSpPr>
              <p:cNvPr id="4" name="Multiplication Sign 3">
                <a:extLst>
                  <a:ext uri="{FF2B5EF4-FFF2-40B4-BE49-F238E27FC236}">
                    <a16:creationId xmlns:a16="http://schemas.microsoft.com/office/drawing/2014/main" id="{10CEA995-1B9D-4FF4-B096-DDBCDE8A9082}"/>
                  </a:ext>
                </a:extLst>
              </p:cNvPr>
              <p:cNvSpPr/>
              <p:nvPr/>
            </p:nvSpPr>
            <p:spPr>
              <a:xfrm>
                <a:off x="7423080" y="3449984"/>
                <a:ext cx="231167" cy="303084"/>
              </a:xfrm>
              <a:prstGeom prst="mathMultiply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5B3637DF-B663-4EB5-B5A8-331C1B69A177}"/>
                      </a:ext>
                    </a:extLst>
                  </p:cNvPr>
                  <p:cNvSpPr/>
                  <p:nvPr/>
                </p:nvSpPr>
                <p:spPr>
                  <a:xfrm>
                    <a:off x="6751337" y="3716689"/>
                    <a:ext cx="1107996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lvl="1"/>
                    <a14:m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a14:m>
                    <a:r>
                      <a:rPr lang="en-US" dirty="0"/>
                      <a:t>=3</a:t>
                    </a:r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5B3637DF-B663-4EB5-B5A8-331C1B69A17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51337" y="3716689"/>
                    <a:ext cx="1107996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0000" r="-3867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1D0CB37-1701-48C2-8D92-0910988598D2}"/>
                </a:ext>
              </a:extLst>
            </p:cNvPr>
            <p:cNvCxnSpPr/>
            <p:nvPr/>
          </p:nvCxnSpPr>
          <p:spPr>
            <a:xfrm flipV="1">
              <a:off x="7540143" y="2985428"/>
              <a:ext cx="0" cy="5187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F7D9BA5-600D-45E2-BEAA-70EF1B5B6F78}"/>
              </a:ext>
            </a:extLst>
          </p:cNvPr>
          <p:cNvGrpSpPr/>
          <p:nvPr/>
        </p:nvGrpSpPr>
        <p:grpSpPr>
          <a:xfrm>
            <a:off x="6751337" y="3465554"/>
            <a:ext cx="1107996" cy="614526"/>
            <a:chOff x="6948556" y="2956941"/>
            <a:chExt cx="1107996" cy="614526"/>
          </a:xfrm>
        </p:grpSpPr>
        <p:sp>
          <p:nvSpPr>
            <p:cNvPr id="23" name="Multiplication Sign 22">
              <a:extLst>
                <a:ext uri="{FF2B5EF4-FFF2-40B4-BE49-F238E27FC236}">
                  <a16:creationId xmlns:a16="http://schemas.microsoft.com/office/drawing/2014/main" id="{10721FB3-7D9C-4FD9-A0DC-9B29B7A41FB0}"/>
                </a:ext>
              </a:extLst>
            </p:cNvPr>
            <p:cNvSpPr/>
            <p:nvPr/>
          </p:nvSpPr>
          <p:spPr>
            <a:xfrm>
              <a:off x="7437244" y="2956941"/>
              <a:ext cx="231167" cy="30308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5A087E1-B8CC-48CE-AED9-F06E06598BA4}"/>
                    </a:ext>
                  </a:extLst>
                </p:cNvPr>
                <p:cNvSpPr/>
                <p:nvPr/>
              </p:nvSpPr>
              <p:spPr>
                <a:xfrm>
                  <a:off x="6948556" y="3202135"/>
                  <a:ext cx="110799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5A087E1-B8CC-48CE-AED9-F06E06598B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8556" y="3202135"/>
                  <a:ext cx="1107996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A5DA819-1900-4AD8-ACC3-9BA659734886}"/>
              </a:ext>
            </a:extLst>
          </p:cNvPr>
          <p:cNvCxnSpPr>
            <a:cxnSpLocks/>
          </p:cNvCxnSpPr>
          <p:nvPr/>
        </p:nvCxnSpPr>
        <p:spPr>
          <a:xfrm flipH="1">
            <a:off x="7060390" y="2604978"/>
            <a:ext cx="641834" cy="164804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739B0DD-4A3E-4AF3-8DD1-175917528A53}"/>
              </a:ext>
            </a:extLst>
          </p:cNvPr>
          <p:cNvGrpSpPr/>
          <p:nvPr/>
        </p:nvGrpSpPr>
        <p:grpSpPr>
          <a:xfrm>
            <a:off x="6723611" y="3461375"/>
            <a:ext cx="1107996" cy="614526"/>
            <a:chOff x="6948556" y="2956941"/>
            <a:chExt cx="1107996" cy="614526"/>
          </a:xfrm>
        </p:grpSpPr>
        <p:sp>
          <p:nvSpPr>
            <p:cNvPr id="30" name="Multiplication Sign 29">
              <a:extLst>
                <a:ext uri="{FF2B5EF4-FFF2-40B4-BE49-F238E27FC236}">
                  <a16:creationId xmlns:a16="http://schemas.microsoft.com/office/drawing/2014/main" id="{DD9F8A32-10D9-467D-9880-4F77F381B383}"/>
                </a:ext>
              </a:extLst>
            </p:cNvPr>
            <p:cNvSpPr/>
            <p:nvPr/>
          </p:nvSpPr>
          <p:spPr>
            <a:xfrm>
              <a:off x="7437244" y="2956941"/>
              <a:ext cx="231167" cy="30308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3D911224-91FA-4923-8666-275A53340E0F}"/>
                    </a:ext>
                  </a:extLst>
                </p:cNvPr>
                <p:cNvSpPr/>
                <p:nvPr/>
              </p:nvSpPr>
              <p:spPr>
                <a:xfrm>
                  <a:off x="6948556" y="3202135"/>
                  <a:ext cx="110799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3D911224-91FA-4923-8666-275A53340E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8556" y="3202135"/>
                  <a:ext cx="1107996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1C73EA-80C3-4334-8F0E-473316C17F0F}"/>
              </a:ext>
            </a:extLst>
          </p:cNvPr>
          <p:cNvCxnSpPr>
            <a:cxnSpLocks/>
          </p:cNvCxnSpPr>
          <p:nvPr/>
        </p:nvCxnSpPr>
        <p:spPr>
          <a:xfrm flipV="1">
            <a:off x="7381307" y="3428999"/>
            <a:ext cx="0" cy="18391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48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Gauss-Newton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55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99846" y="1676400"/>
                <a:ext cx="11360506" cy="4572000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altLang="en-US" dirty="0"/>
                  <a:t>Get initial guess for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endParaRPr lang="en-US" alt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en-US" dirty="0"/>
                  <a:t>For </a:t>
                </a:r>
                <a:r>
                  <a:rPr lang="en-US" altLang="en-US" i="1" dirty="0"/>
                  <a:t>t</a:t>
                </a:r>
                <a:r>
                  <a:rPr lang="en-US" altLang="en-US" dirty="0"/>
                  <a:t>=1…∞ (or until we decide to stop)</a:t>
                </a:r>
              </a:p>
              <a:p>
                <a:pPr marL="914400" lvl="1" indent="-514350">
                  <a:buFont typeface="+mj-lt"/>
                  <a:buAutoNum type="arabicPeriod"/>
                </a:pPr>
                <a:r>
                  <a:rPr lang="en-US" altLang="en-US" dirty="0"/>
                  <a:t>Find error for current guess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en-US" dirty="0"/>
                  <a:t>)</a:t>
                </a:r>
                <a:br>
                  <a:rPr lang="en-US" altLang="en-US" dirty="0"/>
                </a:br>
                <a:r>
                  <a:rPr lang="en-US" altLang="en-US" dirty="0"/>
                  <a:t>	</a:t>
                </a:r>
                <a14:m>
                  <m:oMath xmlns:m="http://schemas.openxmlformats.org/officeDocument/2006/math">
                    <m:r>
                      <a:rPr lang="en-US" altLang="en-US" i="1" smtClean="0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</m:e>
                      <m:sub>
                        <m:r>
                          <a:rPr lang="en-US" altLang="en-US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altLang="en-US" b="0" i="1" smtClean="0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</m:e>
                      <m:sub>
                        <m:r>
                          <a:rPr lang="en-US" altLang="en-US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altLang="en-US" b="0" i="1" smtClean="0">
                        <a:latin typeface="Cambria Math"/>
                        <a:ea typeface="Cambria Math"/>
                      </a:rPr>
                      <m:t>−</m:t>
                    </m:r>
                    <m:r>
                      <a:rPr lang="en-US" altLang="en-US" b="0" i="1" smtClean="0">
                        <a:latin typeface="Cambria Math"/>
                        <a:ea typeface="Cambria Math"/>
                      </a:rPr>
                      <m:t>𝑓</m:t>
                    </m:r>
                    <m:r>
                      <a:rPr lang="en-US" altLang="en-US" b="0" i="1" smtClean="0">
                        <a:latin typeface="Cambria Math"/>
                        <a:ea typeface="Cambria Math"/>
                      </a:rPr>
                      <m:t>(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en-US" b="1" i="0" smtClean="0">
                            <a:latin typeface="Cambria Math"/>
                            <a:ea typeface="Cambria Math"/>
                          </a:rPr>
                          <m:t>𝐱</m:t>
                        </m:r>
                      </m:e>
                      <m:sub>
                        <m:r>
                          <a:rPr lang="en-US" altLang="en-US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altLang="en-US" b="0" i="1" smtClean="0">
                        <a:latin typeface="Cambria Math"/>
                        <a:ea typeface="Cambria Math"/>
                      </a:rPr>
                      <m:t>;</m:t>
                    </m:r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en-US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altLang="en-US" sz="3200" dirty="0"/>
              </a:p>
              <a:p>
                <a:pPr marL="914400" lvl="1" indent="-514350">
                  <a:buFont typeface="+mj-lt"/>
                  <a:buAutoNum type="arabicPeriod"/>
                </a:pPr>
                <a:r>
                  <a:rPr lang="en-US" altLang="en-US" dirty="0"/>
                  <a:t>Find Jacobian around current guess</a:t>
                </a:r>
              </a:p>
              <a:p>
                <a:pPr marL="800100" lvl="2" indent="0">
                  <a:buNone/>
                </a:pPr>
                <a:r>
                  <a:rPr lang="en-US" altLang="en-US" b="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/>
                          </a:rPr>
                          <m:t>𝐽</m:t>
                        </m:r>
                      </m:e>
                      <m:sub>
                        <m:r>
                          <a:rPr lang="en-US" alt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en-US" b="0" i="1" smtClean="0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1" i="0" smtClean="0">
                                    <a:latin typeface="Cambria Math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en-US" b="0" i="1" smtClean="0">
                                <a:latin typeface="Cambria Math"/>
                              </a:rPr>
                              <m:t>;</m:t>
                            </m:r>
                            <m:sSup>
                              <m:sSupPr>
                                <m:ctrlP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𝑑𝑤</m:t>
                        </m:r>
                      </m:den>
                    </m:f>
                  </m:oMath>
                </a14:m>
                <a:endParaRPr lang="en-US" altLang="en-US" dirty="0"/>
              </a:p>
              <a:p>
                <a:pPr marL="914400" lvl="1" indent="-514350">
                  <a:buFont typeface="+mj-lt"/>
                  <a:buAutoNum type="arabicPeriod"/>
                </a:pPr>
                <a:r>
                  <a:rPr lang="en-US" altLang="en-US" dirty="0"/>
                  <a:t>Calculate change in guess</a:t>
                </a:r>
              </a:p>
              <a:p>
                <a:pPr marL="800100" lvl="2" indent="0">
                  <a:buNone/>
                </a:pPr>
                <a:r>
                  <a:rPr lang="en-US" altLang="ja-JP" dirty="0">
                    <a:ea typeface="Cambria Math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altLang="ja-JP" b="1" i="1" smtClean="0">
                        <a:latin typeface="Cambria Math" panose="02040503050406030204" pitchFamily="18" charset="0"/>
                        <a:ea typeface="Cambria Math"/>
                      </a:rPr>
                      <m:t>𝒘</m:t>
                    </m:r>
                    <m:r>
                      <a:rPr lang="en-US" altLang="en-US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b="1" i="1" smtClean="0">
                                    <a:latin typeface="Cambria Math"/>
                                  </a:rPr>
                                  <m:t>𝑱</m:t>
                                </m:r>
                              </m:e>
                              <m:sup>
                                <m:r>
                                  <a:rPr lang="en-US" altLang="en-US" b="0" i="1" smtClean="0">
                                    <a:latin typeface="Cambria Math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en-US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en-US" b="1" i="1" smtClean="0">
                                <a:latin typeface="Cambria Math"/>
                              </a:rPr>
                              <m:t>𝑱</m:t>
                            </m:r>
                          </m:e>
                        </m:d>
                      </m:e>
                      <m:sup>
                        <m:r>
                          <a:rPr lang="en-US" altLang="en-US" b="0" i="1" smtClean="0">
                            <a:latin typeface="Cambria Math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1" i="1" smtClean="0">
                            <a:latin typeface="Cambria Math"/>
                          </a:rPr>
                          <m:t>𝑱</m:t>
                        </m:r>
                      </m:e>
                      <m:sup>
                        <m:r>
                          <a:rPr lang="en-US" altLang="en-US" b="0" i="1" smtClean="0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altLang="en-US" b="0" i="1" smtClean="0">
                        <a:latin typeface="Cambria Math"/>
                      </a:rPr>
                      <m:t> </m:t>
                    </m:r>
                    <m:r>
                      <a:rPr lang="en-US" altLang="en-US" b="0" i="1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altLang="en-US" b="1" i="1" smtClean="0">
                        <a:latin typeface="Cambria Math"/>
                      </a:rPr>
                      <m:t>𝒚</m:t>
                    </m:r>
                  </m:oMath>
                </a14:m>
                <a:endParaRPr lang="en-US" altLang="en-US" b="1" dirty="0"/>
              </a:p>
              <a:p>
                <a:pPr marL="914400" lvl="1" indent="-514350">
                  <a:buFont typeface="+mj-lt"/>
                  <a:buAutoNum type="arabicPeriod"/>
                </a:pPr>
                <a:r>
                  <a:rPr lang="en-US" altLang="en-US" dirty="0"/>
                  <a:t>Make new guess</a:t>
                </a:r>
              </a:p>
              <a:p>
                <a:pPr marL="800100" lvl="2" indent="0">
                  <a:buNone/>
                </a:pPr>
                <a:r>
                  <a:rPr lang="en-US" altLang="en-US" b="0" dirty="0"/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en-US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en-US" i="1" smtClean="0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r>
                      <a:rPr lang="en-US" altLang="ja-JP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∆</m:t>
                    </m:r>
                    <m:acc>
                      <m:accPr>
                        <m:chr m:val="̂"/>
                        <m:ctrlP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altLang="en-US" dirty="0"/>
              </a:p>
            </p:txBody>
          </p:sp>
        </mc:Choice>
        <mc:Fallback xmlns="">
          <p:sp>
            <p:nvSpPr>
              <p:cNvPr id="2355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99846" y="1676400"/>
                <a:ext cx="11360506" cy="4572000"/>
              </a:xfrm>
              <a:blipFill>
                <a:blip r:embed="rId2"/>
                <a:stretch>
                  <a:fillRect l="-1127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2089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8A529-A281-4A20-8067-BFA11CF5D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1-dimensional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5E8E3-A0A9-414C-B576-9BC22CDE5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Find a straight line through points (0,6), (1,0), and (2,0)</a:t>
            </a:r>
          </a:p>
          <a:p>
            <a:pPr lvl="1"/>
            <a:r>
              <a:rPr lang="en-US" altLang="en-US" dirty="0"/>
              <a:t>Model equation: y=</a:t>
            </a:r>
            <a:r>
              <a:rPr lang="en-US" altLang="en-US" i="1" dirty="0"/>
              <a:t>w</a:t>
            </a:r>
            <a:r>
              <a:rPr lang="en-US" altLang="en-US" sz="700" i="1" dirty="0"/>
              <a:t> </a:t>
            </a:r>
            <a:r>
              <a:rPr lang="en-US" altLang="en-US" dirty="0"/>
              <a:t>x + </a:t>
            </a:r>
            <a:r>
              <a:rPr lang="en-US" altLang="en-US" i="1" dirty="0"/>
              <a:t>b</a:t>
            </a:r>
          </a:p>
          <a:p>
            <a:r>
              <a:rPr lang="en-US" altLang="en-US" dirty="0"/>
              <a:t>Need values for </a:t>
            </a:r>
            <a:r>
              <a:rPr lang="en-US" altLang="en-US"/>
              <a:t>parameters </a:t>
            </a:r>
            <a:r>
              <a:rPr lang="en-US" altLang="en-US" i="1"/>
              <a:t>w</a:t>
            </a:r>
            <a:r>
              <a:rPr lang="en-US" altLang="en-US"/>
              <a:t>, </a:t>
            </a:r>
            <a:r>
              <a:rPr lang="en-US" altLang="en-US" i="1" dirty="0"/>
              <a:t>b</a:t>
            </a:r>
            <a:r>
              <a:rPr lang="en-US" altLang="en-US" dirty="0"/>
              <a:t> that satisfy</a:t>
            </a:r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endParaRPr lang="en-US" altLang="en-US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804E54-6403-4011-BB8C-BD6C2FC25D56}"/>
              </a:ext>
            </a:extLst>
          </p:cNvPr>
          <p:cNvGrpSpPr/>
          <p:nvPr/>
        </p:nvGrpSpPr>
        <p:grpSpPr>
          <a:xfrm>
            <a:off x="3635596" y="3314297"/>
            <a:ext cx="2295821" cy="1600200"/>
            <a:chOff x="609600" y="1447800"/>
            <a:chExt cx="2295821" cy="16002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6D84BD8-23A5-4020-A1E2-EC4FFBD6B5D2}"/>
                    </a:ext>
                  </a:extLst>
                </p:cNvPr>
                <p:cNvSpPr txBox="1"/>
                <p:nvPr/>
              </p:nvSpPr>
              <p:spPr>
                <a:xfrm>
                  <a:off x="609600" y="1447800"/>
                  <a:ext cx="229582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/>
                          </a:rPr>
                          <m:t>6=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∙0+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/>
                          </a:rPr>
                          <m:t>𝑏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6D84BD8-23A5-4020-A1E2-EC4FFBD6B5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" y="1447800"/>
                  <a:ext cx="2295821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382895F-F369-4270-97CC-73749FE21E3C}"/>
                    </a:ext>
                  </a:extLst>
                </p:cNvPr>
                <p:cNvSpPr txBox="1"/>
                <p:nvPr/>
              </p:nvSpPr>
              <p:spPr>
                <a:xfrm>
                  <a:off x="609600" y="1991380"/>
                  <a:ext cx="229582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/>
                          </a:rPr>
                          <m:t>0=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∙1+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/>
                          </a:rPr>
                          <m:t>𝑏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382895F-F369-4270-97CC-73749FE21E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" y="1991380"/>
                  <a:ext cx="2295821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0A53F6C-6744-4219-A19C-CDA08B6DBED1}"/>
                    </a:ext>
                  </a:extLst>
                </p:cNvPr>
                <p:cNvSpPr txBox="1"/>
                <p:nvPr/>
              </p:nvSpPr>
              <p:spPr>
                <a:xfrm>
                  <a:off x="609600" y="2524780"/>
                  <a:ext cx="229582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/>
                          </a:rPr>
                          <m:t>0=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∙2+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/>
                          </a:rPr>
                          <m:t>𝑏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0A53F6C-6744-4219-A19C-CDA08B6DBE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" y="2524780"/>
                  <a:ext cx="2295821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BCF29E1-3DBD-4E98-9EF2-C86421B543A1}"/>
              </a:ext>
            </a:extLst>
          </p:cNvPr>
          <p:cNvGrpSpPr/>
          <p:nvPr/>
        </p:nvGrpSpPr>
        <p:grpSpPr>
          <a:xfrm>
            <a:off x="9104948" y="1542975"/>
            <a:ext cx="2362200" cy="2362200"/>
            <a:chOff x="7924800" y="2209800"/>
            <a:chExt cx="2362200" cy="2362200"/>
          </a:xfrm>
        </p:grpSpPr>
        <p:sp>
          <p:nvSpPr>
            <p:cNvPr id="9" name="Line 4">
              <a:extLst>
                <a:ext uri="{FF2B5EF4-FFF2-40B4-BE49-F238E27FC236}">
                  <a16:creationId xmlns:a16="http://schemas.microsoft.com/office/drawing/2014/main" id="{A27233AE-5625-4163-B00F-F3FE8B7C05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01000" y="2209800"/>
              <a:ext cx="0" cy="2286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834CEFF8-5B04-453C-9092-902822F54F6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9143206" y="3353594"/>
              <a:ext cx="1588" cy="2286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0E4F61D-FF7F-4B5C-843C-F757BF5D0D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296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9C9EFE99-B9D6-4BE1-BEAC-B3F7E682C7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582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9">
              <a:extLst>
                <a:ext uri="{FF2B5EF4-FFF2-40B4-BE49-F238E27FC236}">
                  <a16:creationId xmlns:a16="http://schemas.microsoft.com/office/drawing/2014/main" id="{56DE0A3E-E666-4ACF-8E4E-56EB6682A5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868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0">
              <a:extLst>
                <a:ext uri="{FF2B5EF4-FFF2-40B4-BE49-F238E27FC236}">
                  <a16:creationId xmlns:a16="http://schemas.microsoft.com/office/drawing/2014/main" id="{F3D2781A-B467-48F0-929E-6A4B6BC5FE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154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1">
              <a:extLst>
                <a:ext uri="{FF2B5EF4-FFF2-40B4-BE49-F238E27FC236}">
                  <a16:creationId xmlns:a16="http://schemas.microsoft.com/office/drawing/2014/main" id="{B52B457A-00A6-4175-859B-4A29C916F5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440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2">
              <a:extLst>
                <a:ext uri="{FF2B5EF4-FFF2-40B4-BE49-F238E27FC236}">
                  <a16:creationId xmlns:a16="http://schemas.microsoft.com/office/drawing/2014/main" id="{D03C0E96-C41D-43A6-BBF3-688BB03F39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726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2ED36CEC-03E4-469B-9B2D-051119EC2B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12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F7CA07AC-8C7E-479A-854A-130503B8BE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298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92DA191A-C395-4084-8ACE-76453A5E1C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584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FB168812-DFBF-4EB7-8EC4-4387C518872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41910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4ACCF6F6-E83E-45C8-B4DB-058979C27AC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39624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F11D76BB-B676-42E8-8387-C7AD1C9F95B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37338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AC19518C-3B6D-423A-8999-B389523CDFB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35052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45DB6D0C-E89C-4568-B176-F2B30D409D1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3276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E184C035-931B-4A58-A067-A1AB9FE9308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30480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3339F707-EE16-4DEF-98EC-4106DCEBE58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28194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23">
              <a:extLst>
                <a:ext uri="{FF2B5EF4-FFF2-40B4-BE49-F238E27FC236}">
                  <a16:creationId xmlns:a16="http://schemas.microsoft.com/office/drawing/2014/main" id="{2E3B344B-9ED7-4FF8-B7F1-16AA589C45E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25908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24">
              <a:extLst>
                <a:ext uri="{FF2B5EF4-FFF2-40B4-BE49-F238E27FC236}">
                  <a16:creationId xmlns:a16="http://schemas.microsoft.com/office/drawing/2014/main" id="{4D132980-DA21-4102-8AF8-607C7ED951F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23622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Oval 25">
              <a:extLst>
                <a:ext uri="{FF2B5EF4-FFF2-40B4-BE49-F238E27FC236}">
                  <a16:creationId xmlns:a16="http://schemas.microsoft.com/office/drawing/2014/main" id="{81F73CD7-E9C0-4101-8466-70676722A6A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172450" y="4451350"/>
              <a:ext cx="109538" cy="1095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" name="Oval 26">
              <a:extLst>
                <a:ext uri="{FF2B5EF4-FFF2-40B4-BE49-F238E27FC236}">
                  <a16:creationId xmlns:a16="http://schemas.microsoft.com/office/drawing/2014/main" id="{A063B738-FC21-48F8-85C5-C79C1040CC7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401053" y="4445000"/>
              <a:ext cx="109538" cy="1095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" name="Oval 27">
              <a:extLst>
                <a:ext uri="{FF2B5EF4-FFF2-40B4-BE49-F238E27FC236}">
                  <a16:creationId xmlns:a16="http://schemas.microsoft.com/office/drawing/2014/main" id="{2B46AB8F-0A3A-4DE0-AA7A-7CE0CA01540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943850" y="3067050"/>
              <a:ext cx="109538" cy="1095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87450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Log-linear model</a:t>
                </a: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;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/>
                          </a:rPr>
                          <m:t>𝒘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Data points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=0</m:t>
                    </m:r>
                    <m:r>
                      <a:rPr lang="en-US" b="0" i="1" dirty="0" smtClean="0">
                        <a:latin typeface="Cambria Math"/>
                      </a:rPr>
                      <m:t>.5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=</m:t>
                    </m:r>
                    <m:r>
                      <m:rPr>
                        <m:nor/>
                      </m:rPr>
                      <a:rPr lang="en-US" b="0" i="0" dirty="0" smtClean="0"/>
                      <m:t>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=</m:t>
                    </m:r>
                    <m:r>
                      <a:rPr lang="en-US" b="0" i="1" dirty="0" smtClean="0">
                        <a:latin typeface="Cambria Math"/>
                      </a:rPr>
                      <m:t>1.5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=</m:t>
                    </m:r>
                    <m:r>
                      <m:rPr>
                        <m:nor/>
                      </m:rPr>
                      <a:rPr lang="en-US" b="0" i="0" dirty="0" smtClean="0"/>
                      <m:t>2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=</m:t>
                    </m:r>
                    <m:r>
                      <a:rPr lang="en-US" b="0" i="1" dirty="0" smtClean="0">
                        <a:latin typeface="Cambria Math"/>
                      </a:rPr>
                      <m:t>3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=</m:t>
                    </m:r>
                    <m:r>
                      <m:rPr>
                        <m:nor/>
                      </m:rPr>
                      <a:rPr lang="en-US" b="0" i="0" dirty="0" smtClean="0"/>
                      <m:t>3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6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31642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Jacobian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597" y="1371600"/>
            <a:ext cx="10585094" cy="1295400"/>
          </a:xfrm>
        </p:spPr>
        <p:txBody>
          <a:bodyPr/>
          <a:lstStyle/>
          <a:p>
            <a:r>
              <a:rPr lang="en-US" dirty="0"/>
              <a:t>Equation is simple, so closed-form Jacobian is possible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302952" y="2334097"/>
                <a:ext cx="2560124" cy="7957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latin typeface="Cambria Math"/>
                            </a:rPr>
                            <m:t>𝑓</m:t>
                          </m:r>
                          <m:r>
                            <a:rPr lang="en-US" sz="2400" i="1">
                              <a:latin typeface="Cambria Math"/>
                            </a:rPr>
                            <m:t>(</m:t>
                          </m:r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  <m:r>
                            <a:rPr lang="en-US" sz="2400" i="1">
                              <a:latin typeface="Cambria Math"/>
                            </a:rPr>
                            <m:t>;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𝒘</m:t>
                          </m:r>
                          <m:r>
                            <a:rPr lang="en-US" sz="2400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  <m:r>
                            <a:rPr lang="en-US" sz="2400" i="1">
                              <a:latin typeface="Cambria Math"/>
                            </a:rPr>
                            <m:t> </m:t>
                          </m:r>
                          <m:r>
                            <a:rPr lang="en-US" sz="24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952" y="2334097"/>
                <a:ext cx="2560124" cy="7957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364367" y="3592786"/>
                <a:ext cx="4211538" cy="2124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/>
                            </a:rPr>
                            <m:t>𝒘</m:t>
                          </m:r>
                        </m:e>
                      </m:d>
                      <m:r>
                        <a:rPr lang="en-US" sz="22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𝑓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;</m:t>
                                    </m:r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𝒘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𝑓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;</m:t>
                                    </m:r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𝒘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𝑓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;</m:t>
                                    </m:r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𝒘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𝑑𝑤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sz="22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i="1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sz="2200" i="1">
                                    <a:latin typeface="Cambria Math"/>
                                  </a:rPr>
                                  <m:t>.5 </m:t>
                                </m:r>
                                <m:sSup>
                                  <m:s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1.5 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1.5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3 </m:t>
                                </m:r>
                                <m:sSup>
                                  <m:s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367" y="3592786"/>
                <a:ext cx="4211538" cy="2124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5052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31597" y="1371600"/>
                <a:ext cx="10585094" cy="1295400"/>
              </a:xfrm>
            </p:spPr>
            <p:txBody>
              <a:bodyPr/>
              <a:lstStyle/>
              <a:p>
                <a:r>
                  <a:rPr lang="en-US" dirty="0"/>
                  <a:t>Initial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=1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597" y="1371600"/>
                <a:ext cx="10585094" cy="1295400"/>
              </a:xfrm>
              <a:blipFill>
                <a:blip r:embed="rId2"/>
                <a:stretch>
                  <a:fillRect l="-1037" t="-6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44749" y="1934583"/>
                <a:ext cx="6780061" cy="2312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e>
                      </m:d>
                      <m:r>
                        <a:rPr lang="en-US" sz="22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𝑓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;</m:t>
                                    </m:r>
                                    <m:sSup>
                                      <m:sSupPr>
                                        <m:ctrlPr>
                                          <a:rPr lang="en-US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en-US" sz="2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altLang="en-US" sz="2400" i="1">
                                            <a:latin typeface="Cambria Math" panose="02040503050406030204" pitchFamily="18" charset="0"/>
                                          </a:rPr>
                                          <m:t>(1)</m:t>
                                        </m:r>
                                      </m:sup>
                                    </m:sSup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𝑓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;</m:t>
                                    </m:r>
                                    <m:sSup>
                                      <m:sSupPr>
                                        <m:ctrlPr>
                                          <a:rPr lang="en-US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en-US" sz="2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altLang="en-US" sz="2400" i="1">
                                            <a:latin typeface="Cambria Math" panose="02040503050406030204" pitchFamily="18" charset="0"/>
                                          </a:rPr>
                                          <m:t>(1)</m:t>
                                        </m:r>
                                      </m:sup>
                                    </m:sSup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𝑓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;</m:t>
                                    </m:r>
                                    <m:sSup>
                                      <m:sSupPr>
                                        <m:ctrlPr>
                                          <a:rPr lang="en-US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en-US" sz="2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altLang="en-US" sz="2400" i="1">
                                            <a:latin typeface="Cambria Math" panose="02040503050406030204" pitchFamily="18" charset="0"/>
                                          </a:rPr>
                                          <m:t>(1)</m:t>
                                        </m:r>
                                      </m:sup>
                                    </m:sSup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𝑑𝑤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sz="22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i="1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sz="2200" i="1">
                                    <a:latin typeface="Cambria Math"/>
                                  </a:rPr>
                                  <m:t>.5 </m:t>
                                </m:r>
                                <m:sSup>
                                  <m:s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  <m:sSup>
                                      <m:sSupPr>
                                        <m:ctrlPr>
                                          <a:rPr lang="en-US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en-US" sz="2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altLang="en-US" sz="2400" i="1">
                                            <a:latin typeface="Cambria Math" panose="02040503050406030204" pitchFamily="18" charset="0"/>
                                          </a:rPr>
                                          <m:t>(1)</m:t>
                                        </m:r>
                                      </m:sup>
                                    </m:sSup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1.5 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1.5</m:t>
                                    </m:r>
                                    <m:sSup>
                                      <m:sSupPr>
                                        <m:ctrlPr>
                                          <a:rPr lang="en-US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en-US" sz="2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altLang="en-US" sz="2400" i="1">
                                            <a:latin typeface="Cambria Math" panose="02040503050406030204" pitchFamily="18" charset="0"/>
                                          </a:rPr>
                                          <m:t>(1)</m:t>
                                        </m:r>
                                      </m:sup>
                                    </m:sSup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3 </m:t>
                                </m:r>
                                <m:sSup>
                                  <m:s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sSup>
                                      <m:sSupPr>
                                        <m:ctrlPr>
                                          <a:rPr lang="en-US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en-US" sz="2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altLang="en-US" sz="2400" i="1">
                                            <a:latin typeface="Cambria Math" panose="02040503050406030204" pitchFamily="18" charset="0"/>
                                          </a:rPr>
                                          <m:t>(1)</m:t>
                                        </m:r>
                                      </m:sup>
                                    </m:sSup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22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i="1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sz="2200" i="1">
                                    <a:latin typeface="Cambria Math"/>
                                  </a:rPr>
                                  <m:t>.5 </m:t>
                                </m:r>
                                <m:sSup>
                                  <m:s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1.5 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1.5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3 </m:t>
                                </m:r>
                                <m:sSup>
                                  <m:s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49" y="1934583"/>
                <a:ext cx="6780061" cy="23124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4026D1-2A31-4A64-ABFC-40D53C691CA1}"/>
                  </a:ext>
                </a:extLst>
              </p:cNvPr>
              <p:cNvSpPr txBox="1"/>
              <p:nvPr/>
            </p:nvSpPr>
            <p:spPr>
              <a:xfrm>
                <a:off x="653174" y="4350995"/>
                <a:ext cx="8197372" cy="1452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sz="2400" i="1" smtClean="0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altLang="en-US" sz="2400" b="1" i="1">
                          <a:latin typeface="Cambria Math"/>
                        </a:rPr>
                        <m:t>𝒚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en-US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2400" i="1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en-US" sz="24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en-US" sz="2400" i="1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r>
                                  <a:rPr lang="en-US" altLang="en-US" sz="2400" i="1">
                                    <a:latin typeface="Cambria Math"/>
                                    <a:ea typeface="Cambria Math"/>
                                  </a:rPr>
                                  <m:t>𝑓</m:t>
                                </m:r>
                                <m:r>
                                  <a:rPr lang="en-US" altLang="en-US" sz="2400" i="1"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en-US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2400" b="1" i="1">
                                        <a:latin typeface="Cambria Math"/>
                                        <a:ea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en-US" sz="24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en-US" sz="2400" i="1">
                                    <a:latin typeface="Cambria Math"/>
                                    <a:ea typeface="Cambria Math"/>
                                  </a:rPr>
                                  <m:t>;</m:t>
                                </m:r>
                                <m:sSup>
                                  <m:sSupPr>
                                    <m:ctrlPr>
                                      <a:rPr lang="en-US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altLang="en-US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en-US" sz="2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en-US" altLang="en-US" sz="2400" i="1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en-US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2400" i="1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en-US" sz="24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en-US" sz="2400" i="1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r>
                                  <a:rPr lang="en-US" altLang="en-US" sz="2400" i="1">
                                    <a:latin typeface="Cambria Math"/>
                                    <a:ea typeface="Cambria Math"/>
                                  </a:rPr>
                                  <m:t>𝑓</m:t>
                                </m:r>
                                <m:r>
                                  <a:rPr lang="en-US" altLang="en-US" sz="2400" i="1"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en-US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2400" b="1" i="1">
                                        <a:latin typeface="Cambria Math"/>
                                        <a:ea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en-US" sz="24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en-US" sz="2400" i="1">
                                    <a:latin typeface="Cambria Math"/>
                                    <a:ea typeface="Cambria Math"/>
                                  </a:rPr>
                                  <m:t>;</m:t>
                                </m:r>
                                <m:sSup>
                                  <m:sSupPr>
                                    <m:ctrlPr>
                                      <a:rPr lang="en-US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altLang="en-US" sz="2400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  <m:r>
                                  <a:rPr lang="en-US" altLang="en-US" sz="2400" i="1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en-US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2400" i="1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en-US" sz="24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en-US" sz="2400" i="1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r>
                                  <a:rPr lang="en-US" altLang="en-US" sz="2400" i="1">
                                    <a:latin typeface="Cambria Math"/>
                                    <a:ea typeface="Cambria Math"/>
                                  </a:rPr>
                                  <m:t>𝑓</m:t>
                                </m:r>
                                <m:r>
                                  <a:rPr lang="en-US" altLang="en-US" sz="2400" i="1"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en-US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2400" b="1" i="1">
                                        <a:latin typeface="Cambria Math"/>
                                        <a:ea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en-US" sz="24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en-US" sz="2400" i="1">
                                    <a:latin typeface="Cambria Math"/>
                                    <a:ea typeface="Cambria Math"/>
                                  </a:rPr>
                                  <m:t>;</m:t>
                                </m:r>
                                <m:sSup>
                                  <m:sSupPr>
                                    <m:ctrlPr>
                                      <a:rPr lang="en-US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altLang="en-US" sz="2400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  <m:r>
                                  <a:rPr lang="en-US" altLang="en-US" sz="2400" i="1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  <m:sSup>
                                      <m:sSupPr>
                                        <m:ctrlPr>
                                          <a:rPr lang="en-US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en-US" sz="2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altLang="en-US" sz="2400" i="1">
                                            <a:latin typeface="Cambria Math" panose="02040503050406030204" pitchFamily="18" charset="0"/>
                                          </a:rPr>
                                          <m:t>(1)</m:t>
                                        </m:r>
                                      </m:sup>
                                    </m:sSup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2−</m:t>
                                    </m:r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1.5</m:t>
                                    </m:r>
                                    <m:sSup>
                                      <m:sSupPr>
                                        <m:ctrlPr>
                                          <a:rPr lang="en-US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en-US" sz="2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altLang="en-US" sz="2400" i="1">
                                            <a:latin typeface="Cambria Math" panose="02040503050406030204" pitchFamily="18" charset="0"/>
                                          </a:rPr>
                                          <m:t>(1)</m:t>
                                        </m:r>
                                      </m:sup>
                                    </m:sSup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3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sSup>
                                      <m:sSupPr>
                                        <m:ctrlPr>
                                          <a:rPr lang="en-US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en-US" sz="2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altLang="en-US" sz="2400" i="1">
                                            <a:latin typeface="Cambria Math" panose="02040503050406030204" pitchFamily="18" charset="0"/>
                                          </a:rPr>
                                          <m:t>(1)</m:t>
                                        </m:r>
                                      </m:sup>
                                    </m:sSup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2−</m:t>
                                    </m:r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1.5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3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4026D1-2A31-4A64-ABFC-40D53C691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74" y="4350995"/>
                <a:ext cx="8197372" cy="14529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4B0C3A1-C0A3-443A-9CBF-FE598D2D3B79}"/>
                  </a:ext>
                </a:extLst>
              </p:cNvPr>
              <p:cNvSpPr/>
              <p:nvPr/>
            </p:nvSpPr>
            <p:spPr>
              <a:xfrm>
                <a:off x="8632005" y="1743670"/>
                <a:ext cx="263626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=0.5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=</m:t>
                    </m:r>
                    <m:r>
                      <m:rPr>
                        <m:nor/>
                      </m:rPr>
                      <a:rPr lang="en-US" dirty="0"/>
                      <m:t>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=1.5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=</m:t>
                    </m:r>
                    <m:r>
                      <m:rPr>
                        <m:nor/>
                      </m:rPr>
                      <a:rPr lang="en-US" dirty="0"/>
                      <m:t>2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=3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=</m:t>
                    </m:r>
                    <m:r>
                      <m:rPr>
                        <m:nor/>
                      </m:rPr>
                      <a:rPr lang="en-US" dirty="0"/>
                      <m:t>3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4B0C3A1-C0A3-443A-9CBF-FE598D2D3B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2005" y="1743670"/>
                <a:ext cx="2636265" cy="923330"/>
              </a:xfrm>
              <a:prstGeom prst="rect">
                <a:avLst/>
              </a:prstGeom>
              <a:blipFill>
                <a:blip r:embed="rId5"/>
                <a:stretch>
                  <a:fillRect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71885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482" name="Rectangle 1026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en-US" dirty="0"/>
                  <a:t>Local Linearization (let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altLang="en-US" dirty="0"/>
                  <a:t> be </a:t>
                </a:r>
                <a:r>
                  <a:rPr lang="en-US" altLang="en-US" i="1" dirty="0"/>
                  <a:t>K</a:t>
                </a:r>
                <a:r>
                  <a:rPr lang="en-US" altLang="en-US" dirty="0"/>
                  <a:t>-dim)</a:t>
                </a:r>
              </a:p>
            </p:txBody>
          </p:sp>
        </mc:Choice>
        <mc:Fallback xmlns="">
          <p:sp>
            <p:nvSpPr>
              <p:cNvPr id="20482" name="Rectangle 102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79" t="-9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599440" y="1348408"/>
            <a:ext cx="9866464" cy="5420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en-US" sz="2800" kern="0" dirty="0"/>
              <a:t>Recall the model (per data point </a:t>
            </a:r>
            <a:r>
              <a:rPr lang="en-US" altLang="en-US" sz="2800" i="1" kern="0" dirty="0" err="1"/>
              <a:t>i</a:t>
            </a:r>
            <a:r>
              <a:rPr lang="en-US" altLang="en-US" sz="2800" kern="0" dirty="0"/>
              <a:t>)</a:t>
            </a:r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altLang="en-US" sz="2800" kern="0" dirty="0"/>
              <a:t>Taylor series expansion</a:t>
            </a:r>
          </a:p>
          <a:p>
            <a:endParaRPr lang="en-US" altLang="en-US" sz="2800" kern="0" dirty="0"/>
          </a:p>
          <a:p>
            <a:endParaRPr lang="en-US" altLang="en-US" sz="2800" kern="0" dirty="0"/>
          </a:p>
          <a:p>
            <a:pPr marL="0" indent="0">
              <a:buNone/>
            </a:pPr>
            <a:endParaRPr lang="en-US" altLang="en-US" sz="2800" kern="0" dirty="0"/>
          </a:p>
          <a:p>
            <a:pPr marL="0" indent="0">
              <a:buNone/>
            </a:pPr>
            <a:endParaRPr lang="en-US" altLang="en-US" sz="14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563227" y="1885751"/>
                <a:ext cx="320088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𝑓</m:t>
                      </m:r>
                      <m:r>
                        <a:rPr lang="en-US" sz="2000" b="0" i="1" smtClean="0">
                          <a:latin typeface="Cambria Math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000" b="1" i="1">
                          <a:latin typeface="Cambria Math"/>
                        </a:rPr>
                        <m:t>;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000" b="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en-US" sz="2000" kern="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227" y="1885751"/>
                <a:ext cx="3200880" cy="40011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94218" y="2888052"/>
                <a:ext cx="10483639" cy="6910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en-US" sz="240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altLang="en-US" sz="24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f>
                          <m:fPr>
                            <m:ctrlPr>
                              <a:rPr lang="en-US" altLang="en-US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en-US" sz="24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𝜕</m:t>
                            </m:r>
                            <m:r>
                              <a:rPr lang="en-US" altLang="en-US" sz="24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en-US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en-US" sz="240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altLang="en-US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altLang="en-US" sz="240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en-US" sz="24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𝜕</m:t>
                            </m:r>
                            <m:r>
                              <a:rPr lang="en-US" altLang="en-US" sz="24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en-US" sz="24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en-US" sz="24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den>
                        </m:f>
                        <m:d>
                          <m:dPr>
                            <m:ctrlPr>
                              <a:rPr lang="en-US" alt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en-US" sz="24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en-US" sz="24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]−</m:t>
                            </m:r>
                            <m:sSup>
                              <m:sSupPr>
                                <m:ctrlPr>
                                  <a:rPr lang="en-US" altLang="en-US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sz="240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en-US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en-US" sz="24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en-US" sz="24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d>
                      </m:e>
                    </m:nary>
                    <m:r>
                      <a:rPr lang="en-US" alt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higher-order terms (H.O.T.)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218" y="2888052"/>
                <a:ext cx="10483639" cy="691023"/>
              </a:xfrm>
              <a:prstGeom prst="rect">
                <a:avLst/>
              </a:prstGeom>
              <a:blipFill>
                <a:blip r:embed="rId4"/>
                <a:stretch>
                  <a:fillRect b="-1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CC7B1A5-37FA-426D-83E3-F5AB1E9CB82E}"/>
                  </a:ext>
                </a:extLst>
              </p:cNvPr>
              <p:cNvSpPr/>
              <p:nvPr/>
            </p:nvSpPr>
            <p:spPr>
              <a:xfrm>
                <a:off x="2054771" y="3445846"/>
                <a:ext cx="9380484" cy="1266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en-US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sz="240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en-US" sz="2400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altLang="en-US" sz="2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en-US" sz="240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altLang="en-US" sz="24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altLang="en-US" sz="240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en-US" sz="2400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altLang="en-US" sz="2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en-US" sz="2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en-US" sz="2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en-US" sz="2400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altLang="en-US" sz="2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en-US" sz="240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altLang="en-US" sz="24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altLang="en-US" sz="240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en-US" sz="2400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altLang="en-US" sz="2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en-US" sz="2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en-US" altLang="en-US" sz="2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en-US" alt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sz="2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en-US" sz="2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en-US" sz="2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]−</m:t>
                                  </m:r>
                                  <m:sSup>
                                    <m:sSupPr>
                                      <m:ctrlPr>
                                        <a:rPr lang="en-US" alt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 sz="240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alt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en-US" sz="2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en-US" sz="2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d>
                                <m:dPr>
                                  <m:ctrlPr>
                                    <a:rPr lang="en-US" alt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sz="2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en-US" sz="2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en-US" altLang="en-US" sz="2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]−</m:t>
                                  </m:r>
                                  <m:sSup>
                                    <m:sSupPr>
                                      <m:ctrlPr>
                                        <a:rPr lang="en-US" alt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 sz="240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alt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en-US" sz="2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en-US" altLang="en-US" sz="2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altLang="en-US" sz="240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en-US" sz="2400" dirty="0"/>
                  <a:t> H.O.T.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CC7B1A5-37FA-426D-83E3-F5AB1E9CB8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771" y="3445846"/>
                <a:ext cx="9380484" cy="12661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A734D09-AAF8-4073-971B-DC5CCBBEE814}"/>
                  </a:ext>
                </a:extLst>
              </p:cNvPr>
              <p:cNvSpPr/>
              <p:nvPr/>
            </p:nvSpPr>
            <p:spPr>
              <a:xfrm>
                <a:off x="2054771" y="4862562"/>
                <a:ext cx="938048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en-US" sz="240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sz="240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altLang="en-US" sz="24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en-US" sz="240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en-US" sz="2400" dirty="0"/>
                  <a:t> H.O.T.</a:t>
                </a:r>
                <a:endParaRPr lang="en-US" sz="24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A734D09-AAF8-4073-971B-DC5CCBBEE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771" y="4862562"/>
                <a:ext cx="9380484" cy="461665"/>
              </a:xfrm>
              <a:prstGeom prst="rect">
                <a:avLst/>
              </a:prstGeom>
              <a:blipFill>
                <a:blip r:embed="rId6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121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3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482" name="Rectangle 1026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en-US" dirty="0"/>
                  <a:t>Local Linearization (let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altLang="en-US" dirty="0"/>
                  <a:t> be </a:t>
                </a:r>
                <a:r>
                  <a:rPr lang="en-US" altLang="en-US" i="1" dirty="0"/>
                  <a:t>K</a:t>
                </a:r>
                <a:r>
                  <a:rPr lang="en-US" altLang="en-US" dirty="0"/>
                  <a:t>-dim)</a:t>
                </a:r>
              </a:p>
            </p:txBody>
          </p:sp>
        </mc:Choice>
        <mc:Fallback xmlns="">
          <p:sp>
            <p:nvSpPr>
              <p:cNvPr id="20482" name="Rectangle 102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79" t="-9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599440" y="1348409"/>
            <a:ext cx="9866464" cy="768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en-US" sz="2800" kern="0" dirty="0"/>
              <a:t>Linearize: drop higher-than-linear terms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599440" y="4993960"/>
                <a:ext cx="20034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i="1" kern="0" smtClean="0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altLang="en-US" sz="2400" b="1" i="1" kern="0" smtClean="0">
                          <a:latin typeface="Cambria Math" panose="02040503050406030204" pitchFamily="18" charset="0"/>
                          <a:ea typeface="Cambria Math"/>
                        </a:rPr>
                        <m:t>𝒘</m:t>
                      </m:r>
                      <m:r>
                        <a:rPr lang="en-US" altLang="en-US" sz="2400" i="1" kern="0">
                          <a:latin typeface="Cambria Math"/>
                        </a:rPr>
                        <m:t>=</m:t>
                      </m:r>
                      <m:r>
                        <a:rPr lang="en-US" altLang="en-US" sz="2400" b="1" i="1" kern="0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en-US" sz="2400" i="1" kern="0">
                          <a:latin typeface="Cambria Math"/>
                        </a:rPr>
                        <m:t>−</m:t>
                      </m:r>
                      <m:r>
                        <a:rPr lang="en-US" altLang="en-US" sz="2400" b="1" i="1" kern="0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en-US" sz="2400" b="0" i="1" kern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40" y="4993960"/>
                <a:ext cx="200349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616279" y="5056459"/>
                <a:ext cx="9383146" cy="16394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2400" u="sng" kern="0" dirty="0"/>
                  <a:t>Jacobian matrix</a:t>
                </a:r>
                <a:r>
                  <a:rPr lang="en-US" altLang="en-US" sz="2400" kern="0" dirty="0"/>
                  <a:t>:</a:t>
                </a:r>
                <a14:m>
                  <m:oMath xmlns:m="http://schemas.openxmlformats.org/officeDocument/2006/math">
                    <m:r>
                      <a:rPr lang="en-US" altLang="en-US" sz="24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b="1" i="1" kern="0" smtClean="0">
                        <a:latin typeface="Cambria Math" panose="02040503050406030204" pitchFamily="18" charset="0"/>
                      </a:rPr>
                      <m:t>𝑱</m:t>
                    </m:r>
                    <m:r>
                      <a:rPr lang="en-US" altLang="en-US" sz="24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en-US" sz="24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en-US" sz="24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altLang="en-US" sz="240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en-US" sz="240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altLang="en-US" sz="2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altLang="en-US" sz="240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altLang="en-US" sz="240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en-US" sz="240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en-US" sz="2400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en-US" sz="2400" b="0" i="1" kern="0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altLang="en-US" sz="240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en-US" sz="240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altLang="en-US" sz="2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altLang="en-US" sz="240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altLang="en-US" sz="240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en-US" sz="240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en-US" sz="2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en-US" altLang="en-US" sz="2400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altLang="en-US" sz="2400" b="0" i="1" kern="0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en-US" sz="2400" b="0" i="1" kern="0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en-US" sz="2400" b="0" i="1" kern="0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altLang="en-US" sz="240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r>
                                        <a:rPr lang="en-US" altLang="en-US" sz="240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altLang="en-US" sz="2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altLang="en-US" sz="240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altLang="en-US" sz="240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en-US" sz="240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en-US" sz="2400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en-US" sz="2400" b="0" i="1" kern="0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altLang="en-US" sz="240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r>
                                        <a:rPr lang="en-US" altLang="en-US" sz="240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altLang="en-US" sz="2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altLang="en-US" sz="240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altLang="en-US" sz="240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en-US" sz="240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en-US" sz="2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en-US" altLang="en-US" sz="2400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altLang="en-US" sz="2400" b="0" i="1" kern="0" smtClean="0">
                        <a:latin typeface="Cambria Math" panose="02040503050406030204" pitchFamily="18" charset="0"/>
                      </a:rPr>
                      <m:t>      </m:t>
                    </m:r>
                    <m:sSub>
                      <m:sSubPr>
                        <m:ctrlPr>
                          <a:rPr lang="en-US" altLang="en-US" sz="240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altLang="en-US" sz="24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b="0" i="1" kern="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en-US" sz="2400" b="0" i="1" kern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en-US" sz="24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en-US" sz="24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en-US" sz="2400" b="0" i="1" kern="0" smtClean="0">
                        <a:latin typeface="Cambria Math" panose="02040503050406030204" pitchFamily="18" charset="0"/>
                      </a:rPr>
                      <m:t>]=</m:t>
                    </m:r>
                    <m:f>
                      <m:f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2400" i="1">
                            <a:latin typeface="Cambria Math"/>
                          </a:rPr>
                          <m:t>𝜕</m:t>
                        </m:r>
                        <m:r>
                          <a:rPr lang="en-US" altLang="en-US" sz="240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en-US" sz="240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alt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altLang="en-US" sz="24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num>
                      <m:den>
                        <m:r>
                          <a:rPr lang="en-US" altLang="en-US" sz="2400" i="1">
                            <a:latin typeface="Cambria Math"/>
                          </a:rPr>
                          <m:t>𝜕</m:t>
                        </m:r>
                        <m:r>
                          <a:rPr lang="en-US" altLang="en-US" sz="240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en-US" sz="240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en-US" sz="240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279" y="5056459"/>
                <a:ext cx="9383146" cy="1639488"/>
              </a:xfrm>
              <a:prstGeom prst="rect">
                <a:avLst/>
              </a:prstGeom>
              <a:blipFill>
                <a:blip r:embed="rId4"/>
                <a:stretch>
                  <a:fillRect l="-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599440" y="4406895"/>
                <a:ext cx="34495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i="1" kern="0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en-US" altLang="en-US" sz="2400" i="1" ker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en-US" sz="2400" i="1" kern="0"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en-US" sz="2400" i="1" ker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en-US" sz="2400" i="1" ker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en-US" sz="2400" b="1" i="1" kern="0" smtClean="0">
                          <a:latin typeface="Cambria Math" panose="02040503050406030204" pitchFamily="18" charset="0"/>
                          <a:ea typeface="Cambria Math"/>
                        </a:rPr>
                        <m:t>𝒘</m:t>
                      </m:r>
                      <m:r>
                        <a:rPr lang="en-US" altLang="en-US" sz="2400" b="0" i="1" kern="0" smtClean="0">
                          <a:latin typeface="Cambria Math" panose="02040503050406030204" pitchFamily="18" charset="0"/>
                          <a:ea typeface="Cambria Math"/>
                        </a:rPr>
                        <m:t>′)=</m:t>
                      </m:r>
                      <m:sSub>
                        <m:sSubPr>
                          <m:ctrlPr>
                            <a:rPr lang="en-US" altLang="en-US" sz="24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0" i="1" ker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en-US" sz="2400" b="0" i="1" ker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en-US" sz="2400" b="0" i="1" kern="0">
                          <a:latin typeface="Cambria Math"/>
                        </a:rPr>
                        <m:t>−</m:t>
                      </m:r>
                      <m:r>
                        <a:rPr lang="en-US" altLang="en-US" sz="2400" b="0" i="1" ker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en-US" sz="240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en-US" sz="240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en-US" sz="2400" b="0" i="1" kern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40" y="4406895"/>
                <a:ext cx="3449599" cy="461665"/>
              </a:xfrm>
              <a:prstGeom prst="rect">
                <a:avLst/>
              </a:prstGeom>
              <a:blipFill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04146" y="1862668"/>
                <a:ext cx="8554329" cy="12714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en-US" sz="240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en-US" sz="24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en-US" sz="240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en-US" sz="240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altLang="en-US" sz="240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en-US" sz="240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altLang="en-US" sz="2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altLang="en-US" sz="240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altLang="en-US" sz="240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en-US" sz="240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en-US" sz="2400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sz="240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en-US" sz="240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en-US" sz="2400">
                                      <a:latin typeface="Cambria Math" panose="02040503050406030204" pitchFamily="18" charset="0"/>
                                    </a:rPr>
                                    <m:t>]−</m:t>
                                  </m:r>
                                  <m:sSup>
                                    <m:sSupPr>
                                      <m:ctrlPr>
                                        <a:rPr lang="en-US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 sz="240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altLang="en-US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en-US" sz="240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en-US" sz="2400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46" y="1862668"/>
                <a:ext cx="8554329" cy="12714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EE2134C-1E50-4F04-B063-A4C1EBE13738}"/>
                  </a:ext>
                </a:extLst>
              </p:cNvPr>
              <p:cNvSpPr/>
              <p:nvPr/>
            </p:nvSpPr>
            <p:spPr>
              <a:xfrm>
                <a:off x="2485124" y="2936652"/>
                <a:ext cx="4538999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en-US" sz="2400" i="1" kern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400" i="1" ker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altLang="en-US" sz="2400" i="1" ker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en-US" sz="2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sz="2400" b="1" i="1" ker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altLang="en-US" sz="2400" i="1" ker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  <m:r>
                                <a:rPr lang="en-US" altLang="en-US" sz="2400" i="1" kern="0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r>
                                <a:rPr lang="en-US" altLang="en-US" sz="2400" b="1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𝒘</m:t>
                              </m:r>
                              <m:r>
                                <a:rPr lang="en-US" altLang="en-US" sz="2400" b="1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  <m:t>[</m:t>
                              </m:r>
                              <m:r>
                                <a:rPr lang="en-US" altLang="en-US" sz="2400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𝑘</m:t>
                              </m:r>
                              <m:r>
                                <a:rPr lang="en-US" altLang="en-US" sz="2400" b="1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  <m:t>]</m:t>
                              </m:r>
                            </m:e>
                          </m:nary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  <a:ea typeface="Cambria Math"/>
                        </a:rPr>
                        <m:t>−</m:t>
                      </m:r>
                      <m:r>
                        <a:rPr lang="en-US" altLang="en-US" sz="2400" i="1" ker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en-US" altLang="en-US" sz="2400" i="1" ker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en-US" sz="2400" i="1" kern="0"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en-US" sz="2400" i="1" ker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en-US" sz="2400" i="1" ker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en-US" sz="2400" b="1" i="1" kern="0">
                              <a:latin typeface="Cambria Math" panose="02040503050406030204" pitchFamily="18" charset="0"/>
                              <a:ea typeface="Cambria Math"/>
                            </a:rPr>
                            <m:t>𝒘</m:t>
                          </m:r>
                          <m:r>
                            <a:rPr lang="en-US" altLang="en-US" sz="2400" i="1" kern="0">
                              <a:latin typeface="Cambria Math" panose="02040503050406030204" pitchFamily="18" charset="0"/>
                              <a:ea typeface="Cambria Math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EE2134C-1E50-4F04-B063-A4C1EBE137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124" y="2936652"/>
                <a:ext cx="4538999" cy="12714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949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40" grpId="0"/>
      <p:bldP spid="6" grpId="0"/>
      <p:bldP spid="2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506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altLang="en-US" dirty="0"/>
                  <a:t>Minimizing the “sum of square error” (let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altLang="en-US" dirty="0"/>
                  <a:t> be </a:t>
                </a:r>
                <a:r>
                  <a:rPr lang="en-US" altLang="en-US" i="1" dirty="0"/>
                  <a:t>K</a:t>
                </a:r>
                <a:r>
                  <a:rPr lang="en-US" altLang="en-US" dirty="0"/>
                  <a:t>-dim)</a:t>
                </a:r>
              </a:p>
            </p:txBody>
          </p:sp>
        </mc:Choice>
        <mc:Fallback xmlns="">
          <p:sp>
            <p:nvSpPr>
              <p:cNvPr id="21506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19" t="-40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4640" y="1498600"/>
            <a:ext cx="11724640" cy="5105400"/>
          </a:xfrm>
        </p:spPr>
        <p:txBody>
          <a:bodyPr/>
          <a:lstStyle/>
          <a:p>
            <a:r>
              <a:rPr lang="en-US" altLang="en-US" dirty="0"/>
              <a:t>Then, sum of squared error:</a:t>
            </a:r>
            <a:endParaRPr lang="en-US" altLang="en-US" i="1" kern="0" dirty="0">
              <a:latin typeface="Cambria Math"/>
            </a:endParaRP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ja-JP" altLang="en-US" dirty="0"/>
              <a:t>“</a:t>
            </a:r>
            <a:r>
              <a:rPr lang="en-US" altLang="ja-JP" dirty="0"/>
              <a:t>Least squares</a:t>
            </a:r>
            <a:r>
              <a:rPr lang="ja-JP" altLang="en-US" dirty="0"/>
              <a:t>”</a:t>
            </a:r>
            <a:r>
              <a:rPr lang="en-US" altLang="ja-JP" dirty="0"/>
              <a:t> approximation (take partial derivatives and set them to 0)</a:t>
            </a:r>
          </a:p>
          <a:p>
            <a:pPr marL="0" indent="0">
              <a:buNone/>
            </a:pPr>
            <a:endParaRPr lang="en-US" altLang="ja-JP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92305" y="1895193"/>
                <a:ext cx="8814784" cy="1135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2000" b="0" i="1" kern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b="0" i="1" kern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altLang="en-US" sz="2000" b="0" i="1" kern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en-US" sz="2000" b="1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b="1" i="1" kern="0"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en-US" altLang="en-US" sz="2000" b="1" i="1" kern="0">
                              <a:latin typeface="Cambria Math" panose="02040503050406030204" pitchFamily="18" charset="0"/>
                              <a:ea typeface="Cambria Math"/>
                            </a:rPr>
                            <m:t>𝒘</m:t>
                          </m:r>
                        </m:e>
                      </m:d>
                      <m:r>
                        <a:rPr lang="en-US" altLang="en-US" sz="2000" i="1" ker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sz="200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sz="2000" i="1" ker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en-US" sz="2000" i="1" ker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en-US" sz="200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en-US" sz="2000" i="1" ker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en-US" sz="2000" i="1" kern="0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en-US" sz="2000" i="1" kern="0">
                                                  <a:latin typeface="Cambria Math" panose="02040503050406030204" pitchFamily="18" charset="0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altLang="en-US" sz="2000" i="1" ker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en-US" sz="2000" b="1" i="1" kern="0">
                                                  <a:latin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  <m:r>
                                                <a:rPr lang="en-US" altLang="en-US" sz="2000" i="1" kern="0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e>
                                          </m:d>
                                          <m:r>
                                            <a:rPr lang="en-US" altLang="en-US" sz="2000" i="1" kern="0">
                                              <a:latin typeface="Cambria Math"/>
                                              <a:ea typeface="Cambria Math"/>
                                            </a:rPr>
                                            <m:t>∆</m:t>
                                          </m:r>
                                          <m:r>
                                            <a:rPr lang="en-US" altLang="en-US" sz="2000" b="1" i="1" kern="0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  <m:t>𝒘</m:t>
                                          </m:r>
                                          <m:r>
                                            <a:rPr lang="en-US" altLang="en-US" sz="2000" b="1" i="1" kern="0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  <m:t>[</m:t>
                                          </m:r>
                                          <m:r>
                                            <a:rPr lang="en-US" altLang="en-US" sz="2000" i="1" kern="0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  <m:t>𝑘</m:t>
                                          </m:r>
                                          <m:r>
                                            <a:rPr lang="en-US" altLang="en-US" sz="2000" b="1" i="1" kern="0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  <m:t>]</m:t>
                                          </m:r>
                                        </m:e>
                                      </m:nary>
                                    </m:e>
                                  </m:d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en-US" altLang="en-US" sz="2000" i="1" kern="0">
                                      <a:latin typeface="Cambria Math"/>
                                      <a:ea typeface="Cambria Math"/>
                                    </a:rPr>
                                    <m:t>∆</m:t>
                                  </m:r>
                                  <m:sSub>
                                    <m:sSubPr>
                                      <m:ctrlPr>
                                        <a:rPr lang="en-US" altLang="en-US" sz="2000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2000" i="1" kern="0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 sz="2000" i="1" kern="0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en-US" sz="2000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en-US" sz="2000" b="1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𝒘</m:t>
                                      </m:r>
                                      <m:r>
                                        <a:rPr lang="en-US" altLang="en-US" sz="2000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en-US" sz="2000" i="1" ker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en-US" sz="2000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sz="200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sz="2000" i="1" ker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en-US" sz="2000" i="1" ker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en-US" sz="200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en-US" sz="2000" i="1" ker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en-US" sz="2000" i="1" kern="0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en-US" sz="2000" i="1" kern="0">
                                                  <a:latin typeface="Cambria Math" panose="02040503050406030204" pitchFamily="18" charset="0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en-US" sz="2000" i="1" kern="0">
                                              <a:latin typeface="Cambria Math"/>
                                              <a:ea typeface="Cambria Math"/>
                                            </a:rPr>
                                            <m:t>∆</m:t>
                                          </m:r>
                                          <m:r>
                                            <a:rPr lang="en-US" altLang="en-US" sz="2000" b="1" i="1" kern="0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  <m:t>𝒘</m:t>
                                          </m:r>
                                          <m:r>
                                            <a:rPr lang="en-US" altLang="en-US" sz="2000" b="1" i="1" kern="0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  <m:t>[</m:t>
                                          </m:r>
                                          <m:r>
                                            <a:rPr lang="en-US" altLang="en-US" sz="2000" i="1" kern="0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  <m:t>𝑘</m:t>
                                          </m:r>
                                          <m:r>
                                            <a:rPr lang="en-US" altLang="en-US" sz="2000" b="1" i="1" kern="0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  <m:t>]</m:t>
                                          </m:r>
                                        </m:e>
                                      </m:nary>
                                    </m:e>
                                  </m:d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en-US" altLang="en-US" sz="2000" i="1" kern="0">
                                      <a:latin typeface="Cambria Math"/>
                                      <a:ea typeface="Cambria Math"/>
                                    </a:rPr>
                                    <m:t>∆</m:t>
                                  </m:r>
                                  <m:sSub>
                                    <m:sSubPr>
                                      <m:ctrlPr>
                                        <a:rPr lang="en-US" altLang="en-US" sz="2000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2000" i="1" kern="0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 sz="2000" i="1" kern="0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en-US" sz="2000" i="1" ker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05" y="1895193"/>
                <a:ext cx="8814784" cy="11356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41292" y="3533074"/>
                <a:ext cx="6671250" cy="1135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i="1" smtClean="0">
                          <a:latin typeface="Cambria Math"/>
                        </a:rPr>
                        <m:t>0=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sz="2000" i="1">
                              <a:latin typeface="Cambria Math"/>
                            </a:rPr>
                            <m:t>𝜕</m:t>
                          </m:r>
                        </m:num>
                        <m:den>
                          <m:r>
                            <a:rPr lang="en-US" altLang="en-US" sz="2000" i="1">
                              <a:latin typeface="Cambria Math"/>
                            </a:rPr>
                            <m:t>𝜕</m:t>
                          </m:r>
                          <m:r>
                            <a:rPr lang="en-US" altLang="en-US" sz="2000" i="1" kern="0"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en-US" altLang="en-US" sz="2000" i="1" kern="0">
                              <a:latin typeface="Cambria Math" panose="02040503050406030204" pitchFamily="18" charset="0"/>
                              <a:ea typeface="Cambria Math"/>
                            </a:rPr>
                            <m:t>𝑤</m:t>
                          </m:r>
                          <m:r>
                            <a:rPr lang="en-US" altLang="en-US" sz="2000" b="0" i="1" kern="0" smtClean="0">
                              <a:latin typeface="Cambria Math" panose="02040503050406030204" pitchFamily="18" charset="0"/>
                              <a:ea typeface="Cambria Math"/>
                            </a:rPr>
                            <m:t>[</m:t>
                          </m:r>
                          <m:r>
                            <a:rPr lang="en-US" altLang="en-US" sz="2000" b="0" i="1" kern="0" smtClean="0">
                              <a:latin typeface="Cambria Math" panose="02040503050406030204" pitchFamily="18" charset="0"/>
                              <a:ea typeface="Cambria Math"/>
                            </a:rPr>
                            <m:t>𝑘</m:t>
                          </m:r>
                          <m:r>
                            <a:rPr lang="en-US" altLang="en-US" sz="2000" b="0" i="1" kern="0" smtClean="0">
                              <a:latin typeface="Cambria Math" panose="02040503050406030204" pitchFamily="18" charset="0"/>
                              <a:ea typeface="Cambria Math"/>
                            </a:rPr>
                            <m:t>]</m:t>
                          </m:r>
                        </m:den>
                      </m:f>
                      <m:sSup>
                        <m:sSupPr>
                          <m:ctrlPr>
                            <a:rPr lang="en-US" altLang="en-US" sz="20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i="1" ker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altLang="en-US" sz="2000" i="1" ker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en-US" sz="2000" b="1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b="1" i="1" kern="0"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en-US" altLang="en-US" sz="2000" b="1" i="1" kern="0">
                              <a:latin typeface="Cambria Math" panose="02040503050406030204" pitchFamily="18" charset="0"/>
                              <a:ea typeface="Cambria Math"/>
                            </a:rPr>
                            <m:t>𝒘</m:t>
                          </m:r>
                        </m:e>
                      </m:d>
                      <m:r>
                        <a:rPr lang="en-US" altLang="en-US" sz="2000" i="1" ker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sz="2000" i="1" kern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sz="2000" i="1" ker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en-US" sz="2000" i="1">
                                  <a:latin typeface="Cambria Math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altLang="en-US" sz="20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altLang="en-US" sz="2000" i="1" kern="0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r>
                                <a:rPr lang="en-US" altLang="en-US" sz="2000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𝑤</m:t>
                              </m:r>
                              <m:r>
                                <a:rPr lang="en-US" altLang="en-US" sz="2000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  <m:t>[</m:t>
                              </m:r>
                              <m:r>
                                <a:rPr lang="en-US" altLang="en-US" sz="2000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𝑘</m:t>
                              </m:r>
                              <m:r>
                                <a:rPr lang="en-US" altLang="en-US" sz="2000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  <m:t>]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en-US" sz="2000" i="1" ker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en-US" sz="200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en-US" sz="2000" i="1" ker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en-US" sz="2000" i="1" kern="0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en-US" sz="2000" i="1" kern="0">
                                                  <a:latin typeface="Cambria Math" panose="02040503050406030204" pitchFamily="18" charset="0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en-US" sz="2000" i="1" kern="0">
                                              <a:latin typeface="Cambria Math"/>
                                              <a:ea typeface="Cambria Math"/>
                                            </a:rPr>
                                            <m:t>∆</m:t>
                                          </m:r>
                                          <m:r>
                                            <a:rPr lang="en-US" altLang="en-US" sz="2000" b="1" i="1" kern="0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  <m:t>𝒘</m:t>
                                          </m:r>
                                          <m:r>
                                            <a:rPr lang="en-US" altLang="en-US" sz="2000" b="1" i="1" kern="0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  <m:t>[</m:t>
                                          </m:r>
                                          <m:r>
                                            <a:rPr lang="en-US" altLang="en-US" sz="2000" i="1" kern="0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  <m:t>𝑘</m:t>
                                          </m:r>
                                          <m:r>
                                            <a:rPr lang="en-US" altLang="en-US" sz="2000" b="1" i="1" kern="0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  <m:t>]</m:t>
                                          </m:r>
                                        </m:e>
                                      </m:nary>
                                    </m:e>
                                  </m:d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en-US" altLang="en-US" sz="2000" i="1" kern="0">
                                      <a:latin typeface="Cambria Math"/>
                                      <a:ea typeface="Cambria Math"/>
                                    </a:rPr>
                                    <m:t>∆</m:t>
                                  </m:r>
                                  <m:sSub>
                                    <m:sSubPr>
                                      <m:ctrlPr>
                                        <a:rPr lang="en-US" altLang="en-US" sz="2000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2000" i="1" kern="0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 sz="2000" i="1" kern="0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en-US" sz="2000" i="1" ker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ja-JP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92" y="3533074"/>
                <a:ext cx="6671250" cy="11356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98502" y="4563177"/>
                <a:ext cx="7194214" cy="10749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i="1" smtClean="0">
                          <a:latin typeface="Cambria Math"/>
                        </a:rPr>
                        <m:t>=2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sz="2000" i="1" kern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sz="2000" i="1" ker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en-US" sz="20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en-US" sz="2000" i="1" kern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en-US" sz="2000" i="1" ker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en-US" sz="2000" i="1" ker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 sz="2000" i="1" kern="0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US" altLang="en-US" sz="2000" i="1" ker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en-US" sz="2000" b="0" i="1" kern="0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en-US" sz="2000" i="1" kern="0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r>
                                        <a:rPr lang="en-US" altLang="en-US" sz="2000" b="1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𝒘</m:t>
                                      </m:r>
                                      <m:r>
                                        <a:rPr lang="en-US" altLang="en-US" sz="2000" b="1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[</m:t>
                                      </m:r>
                                      <m:r>
                                        <a:rPr lang="en-US" altLang="en-US" sz="2000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𝑘</m:t>
                                      </m:r>
                                      <m:r>
                                        <a:rPr lang="en-US" altLang="en-US" sz="2000" b="1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]</m:t>
                                      </m:r>
                                    </m:e>
                                  </m:nary>
                                </m:e>
                              </m:d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altLang="en-US" sz="2000" i="1" kern="0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altLang="en-US" sz="2000" i="1" ker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 ker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sz="2000" i="1" kern="0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en-US" sz="2000" i="1">
                                  <a:latin typeface="Cambria Math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altLang="en-US" sz="20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altLang="en-US" sz="2000" i="1" kern="0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r>
                                <a:rPr lang="en-US" altLang="en-US" sz="2000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𝑤</m:t>
                              </m:r>
                              <m:r>
                                <a:rPr lang="en-US" altLang="en-US" sz="2000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  <m:t>[</m:t>
                              </m:r>
                              <m:r>
                                <a:rPr lang="en-US" altLang="en-US" sz="2000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𝑘</m:t>
                              </m:r>
                              <m:r>
                                <a:rPr lang="en-US" altLang="en-US" sz="2000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  <m:t>]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altLang="en-US" sz="20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en-US" sz="20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 sz="2000" i="1" kern="0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US" altLang="en-US" sz="2000" i="1" kern="0">
                                              <a:latin typeface="Cambria Math" panose="02040503050406030204" pitchFamily="18" charset="0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  <m:r>
                                        <a:rPr lang="en-US" altLang="en-US" sz="2000" i="1" kern="0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r>
                                        <a:rPr lang="en-US" altLang="en-US" sz="2000" b="1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𝒘</m:t>
                                      </m:r>
                                      <m:r>
                                        <a:rPr lang="en-US" altLang="en-US" sz="2000" b="1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[</m:t>
                                      </m:r>
                                      <m:r>
                                        <a:rPr lang="en-US" altLang="en-US" sz="2000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𝑘</m:t>
                                      </m:r>
                                      <m:r>
                                        <a:rPr lang="en-US" altLang="en-US" sz="2000" b="1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]</m:t>
                                      </m:r>
                                    </m:e>
                                  </m:nary>
                                </m:e>
                              </m:d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altLang="en-US" sz="2000" i="1" kern="0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altLang="en-US" sz="2000" i="1" ker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 ker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sz="2000" i="1" kern="0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502" y="4563177"/>
                <a:ext cx="7194214" cy="1074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10364" y="5537201"/>
                <a:ext cx="3994940" cy="10749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i="1" smtClean="0">
                          <a:latin typeface="Cambria Math"/>
                        </a:rPr>
                        <m:t>=2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sz="200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sz="2000" i="1" ker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en-US" sz="20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en-US" sz="200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en-US" sz="2000" i="1" ker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en-US" sz="2000" i="1" ker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 sz="2000" i="1" kern="0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US" altLang="en-US" sz="2000" i="1" ker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en-US" sz="2000" i="1" ker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en-US" sz="2000" i="1" kern="0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r>
                                        <a:rPr lang="en-US" altLang="en-US" sz="2000" b="1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𝒘</m:t>
                                      </m:r>
                                      <m:r>
                                        <a:rPr lang="en-US" altLang="en-US" sz="2000" b="1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[</m:t>
                                      </m:r>
                                      <m:r>
                                        <a:rPr lang="en-US" altLang="en-US" sz="2000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𝑘</m:t>
                                      </m:r>
                                      <m:r>
                                        <a:rPr lang="en-US" altLang="en-US" sz="2000" b="1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]</m:t>
                                      </m:r>
                                    </m:e>
                                  </m:nary>
                                </m:e>
                              </m:d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altLang="en-US" sz="2000" i="1" kern="0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altLang="en-US" sz="2000" i="1" ker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 ker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sz="2000" i="1" kern="0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en-US" sz="20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000" i="1" ker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en-US" sz="2000" i="1" ker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364" y="5537201"/>
                <a:ext cx="3994940" cy="10749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8646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506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altLang="en-US" dirty="0"/>
                  <a:t>Minimizing the “sum of square error” (let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altLang="en-US" dirty="0"/>
                  <a:t> be </a:t>
                </a:r>
                <a:r>
                  <a:rPr lang="en-US" altLang="en-US" i="1" dirty="0"/>
                  <a:t>K</a:t>
                </a:r>
                <a:r>
                  <a:rPr lang="en-US" altLang="en-US" dirty="0"/>
                  <a:t>-dim)</a:t>
                </a:r>
              </a:p>
            </p:txBody>
          </p:sp>
        </mc:Choice>
        <mc:Fallback xmlns="">
          <p:sp>
            <p:nvSpPr>
              <p:cNvPr id="21506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19" t="-40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0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94639" y="1447800"/>
                <a:ext cx="11724639" cy="5105400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dirty="0"/>
                  <a:t>“</a:t>
                </a:r>
                <a:r>
                  <a:rPr lang="en-US" altLang="ja-JP" dirty="0"/>
                  <a:t>Least squares</a:t>
                </a:r>
                <a:r>
                  <a:rPr lang="ja-JP" altLang="en-US" dirty="0"/>
                  <a:t>”</a:t>
                </a:r>
                <a:r>
                  <a:rPr lang="en-US" altLang="ja-JP" dirty="0"/>
                  <a:t> approximation (cont.)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en-US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i="1" ker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en-US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kern="0">
                                  <a:latin typeface="Cambria Math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en-US" i="1" ker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en-US" b="0" i="1" kern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en-US" i="1" kern="0">
                              <a:latin typeface="Cambria Math"/>
                            </a:rPr>
                            <m:t> </m:t>
                          </m:r>
                          <m:r>
                            <a:rPr lang="en-US" altLang="en-US" i="1" ker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en-US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en-US" i="1" kern="0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i="1" ker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ja-JP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i="1" ker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en-US" i="1" ker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en-US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i="1" kern="0">
                                      <a:latin typeface="Cambria Math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altLang="en-US" i="1" kern="0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en-US" i="1" ker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en-US" i="1" ker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i="1" ker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altLang="en-US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en-US" i="1" ker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en-US" i="1" kern="0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r>
                                <a:rPr lang="en-US" altLang="en-US" b="1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𝒘</m:t>
                              </m:r>
                              <m:r>
                                <a:rPr lang="en-US" altLang="en-US" b="1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  <m:t>[</m:t>
                              </m:r>
                              <m:r>
                                <a:rPr lang="en-US" altLang="en-US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𝑘</m:t>
                              </m:r>
                              <m:r>
                                <a:rPr lang="en-US" altLang="en-US" b="1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en-US" b="1" kern="0" dirty="0">
                  <a:ea typeface="Cambria Math"/>
                </a:endParaRPr>
              </a:p>
              <a:p>
                <a:pPr marL="0" indent="0">
                  <a:buNone/>
                </a:pPr>
                <a:endParaRPr lang="en-US" altLang="ja-JP" dirty="0"/>
              </a:p>
              <a:p>
                <a:r>
                  <a:rPr lang="en-US" altLang="ja-JP" dirty="0"/>
                  <a:t>Rewriting in matrix form gives:</a:t>
                </a:r>
              </a:p>
              <a:p>
                <a:pPr marL="457200" lvl="1" indent="0">
                  <a:buNone/>
                </a:pPr>
                <a:endParaRPr lang="en-US" altLang="ja-JP" dirty="0"/>
              </a:p>
              <a:p>
                <a:pPr marL="0" indent="0">
                  <a:buNone/>
                </a:pPr>
                <a:endParaRPr lang="en-US" altLang="ja-JP" sz="2400" dirty="0"/>
              </a:p>
              <a:p>
                <a:pPr marL="0" indent="0">
                  <a:buNone/>
                </a:pPr>
                <a:endParaRPr lang="en-US" altLang="ja-JP" sz="2400" dirty="0"/>
              </a:p>
            </p:txBody>
          </p:sp>
        </mc:Choice>
        <mc:Fallback xmlns="">
          <p:sp>
            <p:nvSpPr>
              <p:cNvPr id="2150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4639" y="1447800"/>
                <a:ext cx="11724639" cy="5105400"/>
              </a:xfrm>
              <a:blipFill>
                <a:blip r:embed="rId3"/>
                <a:stretch>
                  <a:fillRect l="-936" t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98739" y="5198886"/>
                <a:ext cx="6605836" cy="83099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F0000"/>
                    </a:solidFill>
                  </a:rPr>
                  <a:t>Reminder: These should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b="1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en-US" sz="2400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en-US" sz="2400" i="1" ker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alt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en-US" sz="2400" i="1" ker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𝑦</m:t>
                        </m:r>
                      </m:e>
                      <m:sub>
                        <m:r>
                          <a:rPr lang="en-US" altLang="en-US" sz="2400" i="1" ker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en-US" sz="2400" b="1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en-US" sz="2400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as they change with the current guess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en-US" sz="2400" b="1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𝒘</m:t>
                        </m:r>
                      </m:e>
                      <m:sup>
                        <m:r>
                          <a:rPr lang="en-US" alt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739" y="5198886"/>
                <a:ext cx="6605836" cy="830997"/>
              </a:xfrm>
              <a:prstGeom prst="rect">
                <a:avLst/>
              </a:prstGeom>
              <a:blipFill>
                <a:blip r:embed="rId4"/>
                <a:stretch>
                  <a:fillRect t="-5072" r="-460" b="-1521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FA0052B-9983-4F4C-A36C-C262B7690648}"/>
                  </a:ext>
                </a:extLst>
              </p:cNvPr>
              <p:cNvSpPr/>
              <p:nvPr/>
            </p:nvSpPr>
            <p:spPr>
              <a:xfrm>
                <a:off x="4245650" y="4351828"/>
                <a:ext cx="2488438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ja-JP" sz="2400" b="1" i="1">
                              <a:latin typeface="Cambria Math"/>
                              <a:ea typeface="Cambria Math"/>
                            </a:rPr>
                            <m:t>𝑱</m:t>
                          </m:r>
                        </m:e>
                        <m:sup>
                          <m:r>
                            <a:rPr lang="en-US" altLang="ja-JP" sz="2400" i="1">
                              <a:latin typeface="Cambria Math"/>
                              <a:ea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ja-JP" sz="2400" i="1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altLang="ja-JP" sz="2400" b="1" i="1">
                          <a:latin typeface="Cambria Math"/>
                          <a:ea typeface="Cambria Math"/>
                        </a:rPr>
                        <m:t>𝒚</m:t>
                      </m:r>
                      <m:r>
                        <a:rPr lang="en-US" altLang="ja-JP" sz="24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ja-JP" sz="2400" b="1" i="1">
                                  <a:latin typeface="Cambria Math"/>
                                  <a:ea typeface="Cambria Math"/>
                                </a:rPr>
                                <m:t>𝑱</m:t>
                              </m:r>
                            </m:e>
                            <m:sup>
                              <m:r>
                                <a:rPr lang="en-US" altLang="ja-JP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ja-JP" sz="2400" b="1" i="1">
                              <a:latin typeface="Cambria Math"/>
                              <a:ea typeface="Cambria Math"/>
                            </a:rPr>
                            <m:t>𝑱</m:t>
                          </m:r>
                        </m:e>
                      </m:d>
                      <m:r>
                        <a:rPr lang="en-US" altLang="ja-JP" sz="2400" i="1">
                          <a:latin typeface="Cambria Math"/>
                          <a:ea typeface="Cambria Math"/>
                        </a:rPr>
                        <m:t> ∆</m:t>
                      </m:r>
                      <m:r>
                        <a:rPr lang="en-US" altLang="ja-JP" sz="2400" b="1" i="1">
                          <a:latin typeface="Cambria Math" panose="02040503050406030204" pitchFamily="18" charset="0"/>
                          <a:ea typeface="Cambria Math"/>
                        </a:rPr>
                        <m:t>𝒘</m:t>
                      </m:r>
                    </m:oMath>
                  </m:oMathPara>
                </a14:m>
                <a:endParaRPr lang="en-US" altLang="ja-JP" b="1" i="1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FA0052B-9983-4F4C-A36C-C262B76906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650" y="4351828"/>
                <a:ext cx="2488438" cy="509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19999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554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Gauss-Newton Algorithm (let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altLang="en-US" dirty="0"/>
                  <a:t> be </a:t>
                </a:r>
                <a:r>
                  <a:rPr lang="en-US" altLang="en-US" i="1" dirty="0"/>
                  <a:t>K</a:t>
                </a:r>
                <a:r>
                  <a:rPr lang="en-US" altLang="en-US" dirty="0"/>
                  <a:t>-dim)</a:t>
                </a:r>
              </a:p>
            </p:txBody>
          </p:sp>
        </mc:Choice>
        <mc:Fallback xmlns="">
          <p:sp>
            <p:nvSpPr>
              <p:cNvPr id="2355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79" t="-9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5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99846" y="1676400"/>
                <a:ext cx="11360506" cy="4572000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altLang="en-US" dirty="0"/>
                  <a:t>Get initial guess for parameters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alt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  <m:sup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en-US" dirty="0"/>
                  <a:t>For </a:t>
                </a:r>
                <a:r>
                  <a:rPr lang="en-US" altLang="en-US" i="1" dirty="0"/>
                  <a:t>t</a:t>
                </a:r>
                <a:r>
                  <a:rPr lang="en-US" altLang="en-US" dirty="0"/>
                  <a:t>=1…∞ (or until we decide to stop)</a:t>
                </a:r>
              </a:p>
              <a:p>
                <a:pPr marL="914400" lvl="1" indent="-514350">
                  <a:buFont typeface="+mj-lt"/>
                  <a:buAutoNum type="arabicPeriod"/>
                </a:pPr>
                <a:r>
                  <a:rPr lang="en-US" altLang="en-US" dirty="0"/>
                  <a:t>Find error for current guess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alt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  <m:sup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en-US" dirty="0"/>
                  <a:t>)</a:t>
                </a:r>
                <a:br>
                  <a:rPr lang="en-US" altLang="en-US" dirty="0"/>
                </a:br>
                <a:r>
                  <a:rPr lang="en-US" altLang="en-US" dirty="0"/>
                  <a:t>	</a:t>
                </a:r>
                <a14:m>
                  <m:oMath xmlns:m="http://schemas.openxmlformats.org/officeDocument/2006/math">
                    <m:r>
                      <a:rPr lang="en-US" altLang="en-US" i="1" smtClean="0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</m:e>
                      <m:sub>
                        <m:r>
                          <a:rPr lang="en-US" altLang="en-US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altLang="en-US" b="0" i="1" smtClean="0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</m:e>
                      <m:sub>
                        <m:r>
                          <a:rPr lang="en-US" altLang="en-US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altLang="en-US" b="0" i="1" smtClean="0">
                        <a:latin typeface="Cambria Math"/>
                        <a:ea typeface="Cambria Math"/>
                      </a:rPr>
                      <m:t>−</m:t>
                    </m:r>
                    <m:r>
                      <a:rPr lang="en-US" altLang="en-US" b="0" i="1" smtClean="0">
                        <a:latin typeface="Cambria Math"/>
                        <a:ea typeface="Cambria Math"/>
                      </a:rPr>
                      <m:t>𝑓</m:t>
                    </m:r>
                    <m:r>
                      <a:rPr lang="en-US" altLang="en-US" b="0" i="1" smtClean="0">
                        <a:latin typeface="Cambria Math"/>
                        <a:ea typeface="Cambria Math"/>
                      </a:rPr>
                      <m:t>(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en-US" b="1" i="0" smtClean="0">
                            <a:latin typeface="Cambria Math"/>
                            <a:ea typeface="Cambria Math"/>
                          </a:rPr>
                          <m:t>𝐱</m:t>
                        </m:r>
                      </m:e>
                      <m:sub>
                        <m:r>
                          <a:rPr lang="en-US" altLang="en-US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altLang="en-US" b="0" i="1" smtClean="0">
                        <a:latin typeface="Cambria Math"/>
                        <a:ea typeface="Cambria Math"/>
                      </a:rPr>
                      <m:t>;</m:t>
                    </m:r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alt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  <m:sup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en-US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altLang="en-US" sz="3200" dirty="0"/>
              </a:p>
              <a:p>
                <a:pPr marL="914400" lvl="1" indent="-514350">
                  <a:buFont typeface="+mj-lt"/>
                  <a:buAutoNum type="arabicPeriod"/>
                </a:pPr>
                <a:r>
                  <a:rPr lang="en-US" altLang="en-US" dirty="0"/>
                  <a:t>Find Jacobian around current guess</a:t>
                </a:r>
              </a:p>
              <a:p>
                <a:pPr marL="800100" lvl="2" indent="0">
                  <a:buNone/>
                </a:pPr>
                <a:r>
                  <a:rPr lang="en-US" altLang="en-US" b="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/>
                          </a:rPr>
                          <m:t>𝐽</m:t>
                        </m:r>
                      </m:e>
                      <m:sub>
                        <m:r>
                          <a:rPr lang="en-US" altLang="en-US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1" smtClean="0">
                            <a:latin typeface="Cambria Math"/>
                          </a:rPr>
                          <m:t>𝜕</m:t>
                        </m:r>
                        <m:r>
                          <a:rPr lang="en-US" altLang="en-US" b="0" i="1" smtClean="0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1" i="0" smtClean="0">
                                    <a:latin typeface="Cambria Math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en-US" b="0" i="1" smtClean="0">
                                <a:latin typeface="Cambria Math"/>
                              </a:rPr>
                              <m:t>;</m:t>
                            </m:r>
                            <m:sSup>
                              <m:sSupPr>
                                <m:ctrlP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ja-JP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altLang="en-US" b="0" i="1" smtClean="0">
                            <a:latin typeface="Cambria Math"/>
                          </a:rPr>
                          <m:t>𝜕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endParaRPr lang="en-US" altLang="en-US" dirty="0"/>
              </a:p>
              <a:p>
                <a:pPr marL="914400" lvl="1" indent="-514350">
                  <a:buFont typeface="+mj-lt"/>
                  <a:buAutoNum type="arabicPeriod"/>
                </a:pPr>
                <a:r>
                  <a:rPr lang="en-US" altLang="en-US" dirty="0"/>
                  <a:t>Calculate change in guess</a:t>
                </a:r>
              </a:p>
              <a:p>
                <a:pPr marL="800100" lvl="2" indent="0">
                  <a:buNone/>
                </a:pPr>
                <a:r>
                  <a:rPr lang="en-US" altLang="ja-JP" dirty="0">
                    <a:ea typeface="Cambria Math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altLang="ja-JP" b="1" i="1" smtClean="0">
                        <a:latin typeface="Cambria Math" panose="02040503050406030204" pitchFamily="18" charset="0"/>
                        <a:ea typeface="Cambria Math"/>
                      </a:rPr>
                      <m:t>𝒘</m:t>
                    </m:r>
                    <m:r>
                      <a:rPr lang="en-US" altLang="en-US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b="1" i="1" smtClean="0">
                                    <a:latin typeface="Cambria Math"/>
                                  </a:rPr>
                                  <m:t>𝑱</m:t>
                                </m:r>
                              </m:e>
                              <m:sup>
                                <m:r>
                                  <a:rPr lang="en-US" altLang="en-US" b="0" i="1" smtClean="0">
                                    <a:latin typeface="Cambria Math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en-US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en-US" b="1" i="1" smtClean="0">
                                <a:latin typeface="Cambria Math"/>
                              </a:rPr>
                              <m:t>𝑱</m:t>
                            </m:r>
                          </m:e>
                        </m:d>
                      </m:e>
                      <m:sup>
                        <m:r>
                          <a:rPr lang="en-US" altLang="en-US" b="0" i="1" smtClean="0">
                            <a:latin typeface="Cambria Math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1" i="1" smtClean="0">
                            <a:latin typeface="Cambria Math"/>
                          </a:rPr>
                          <m:t>𝑱</m:t>
                        </m:r>
                      </m:e>
                      <m:sup>
                        <m:r>
                          <a:rPr lang="en-US" altLang="en-US" b="0" i="1" smtClean="0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altLang="en-US" b="0" i="1" smtClean="0">
                        <a:latin typeface="Cambria Math"/>
                      </a:rPr>
                      <m:t> </m:t>
                    </m:r>
                    <m:r>
                      <a:rPr lang="en-US" altLang="en-US" b="0" i="1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altLang="en-US" b="1" i="1" smtClean="0">
                        <a:latin typeface="Cambria Math"/>
                      </a:rPr>
                      <m:t>𝒚</m:t>
                    </m:r>
                  </m:oMath>
                </a14:m>
                <a:endParaRPr lang="en-US" altLang="en-US" b="1" dirty="0"/>
              </a:p>
              <a:p>
                <a:pPr marL="914400" lvl="1" indent="-514350">
                  <a:buFont typeface="+mj-lt"/>
                  <a:buAutoNum type="arabicPeriod"/>
                </a:pPr>
                <a:r>
                  <a:rPr lang="en-US" altLang="en-US" dirty="0"/>
                  <a:t>Make new guess</a:t>
                </a:r>
              </a:p>
              <a:p>
                <a:pPr marL="800100" lvl="2" indent="0">
                  <a:buNone/>
                </a:pPr>
                <a:r>
                  <a:rPr lang="en-US" altLang="en-US" b="0" dirty="0"/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alt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  <m:sup>
                        <m: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  <m:r>
                      <a:rPr lang="en-US" alt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alt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  <m:sup>
                        <m: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r>
                      <a:rPr lang="en-US" altLang="ja-JP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∆</m:t>
                    </m:r>
                    <m:acc>
                      <m:accPr>
                        <m:chr m:val="̂"/>
                        <m:ctrlPr>
                          <a:rPr lang="en-US" alt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endParaRPr lang="en-US" altLang="en-US" b="1" dirty="0"/>
              </a:p>
            </p:txBody>
          </p:sp>
        </mc:Choice>
        <mc:Fallback xmlns="">
          <p:sp>
            <p:nvSpPr>
              <p:cNvPr id="2355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99846" y="1676400"/>
                <a:ext cx="11360506" cy="4572000"/>
              </a:xfrm>
              <a:blipFill>
                <a:blip r:embed="rId3"/>
                <a:stretch>
                  <a:fillRect l="-1127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06676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Log-linear model</a:t>
                </a: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;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/>
                          </a:rPr>
                          <m:t>𝒘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Data points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=0</m:t>
                    </m:r>
                    <m:r>
                      <a:rPr lang="en-US" b="0" i="1" dirty="0" smtClean="0">
                        <a:latin typeface="Cambria Math"/>
                      </a:rPr>
                      <m:t>.5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=</m:t>
                    </m:r>
                    <m:r>
                      <m:rPr>
                        <m:nor/>
                      </m:rPr>
                      <a:rPr lang="en-US" dirty="0"/>
                      <m:t>1.6487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=</m:t>
                    </m:r>
                    <m:r>
                      <a:rPr lang="en-US" b="0" i="1" dirty="0" smtClean="0">
                        <a:latin typeface="Cambria Math"/>
                      </a:rPr>
                      <m:t>1.5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=</m:t>
                    </m:r>
                    <m:r>
                      <m:rPr>
                        <m:nor/>
                      </m:rPr>
                      <a:rPr lang="en-US" dirty="0"/>
                      <m:t>0.6065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=</m:t>
                    </m:r>
                    <m:r>
                      <a:rPr lang="en-US" b="0" i="1" dirty="0" smtClean="0">
                        <a:latin typeface="Cambria Math"/>
                      </a:rPr>
                      <m:t>3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=</m:t>
                    </m:r>
                    <m:r>
                      <m:rPr>
                        <m:nor/>
                      </m:rPr>
                      <a:rPr lang="en-US" dirty="0"/>
                      <m:t>0.1353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6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23281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Jacobian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597" y="1371600"/>
            <a:ext cx="10585094" cy="1295400"/>
          </a:xfrm>
        </p:spPr>
        <p:txBody>
          <a:bodyPr/>
          <a:lstStyle/>
          <a:p>
            <a:r>
              <a:rPr lang="en-US" dirty="0"/>
              <a:t>Equation is simple, so closed-form Jacobian is possible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224176" y="2000214"/>
                <a:ext cx="2664127" cy="6697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𝜕</m:t>
                          </m:r>
                          <m:r>
                            <a:rPr lang="en-US" i="1">
                              <a:latin typeface="Cambria Math"/>
                            </a:rPr>
                            <m:t>𝑓</m:t>
                          </m:r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latin typeface="Cambria Math"/>
                            </a:rPr>
                            <m:t>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𝒘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den>
                      </m:f>
                      <m:r>
                        <a:rPr lang="en-US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[1]</m:t>
                          </m:r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176" y="2000214"/>
                <a:ext cx="2664127" cy="6697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159117" y="2858269"/>
                <a:ext cx="2482410" cy="6697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𝜕</m:t>
                          </m:r>
                          <m:r>
                            <a:rPr lang="en-US" i="1">
                              <a:latin typeface="Cambria Math"/>
                            </a:rPr>
                            <m:t>𝑓</m:t>
                          </m:r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latin typeface="Cambria Math"/>
                            </a:rPr>
                            <m:t>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/>
                            </a:rPr>
                            <m:t>𝒘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den>
                      </m:f>
                      <m:r>
                        <a:rPr lang="en-US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[1]</m:t>
                          </m:r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117" y="2858269"/>
                <a:ext cx="2482410" cy="6697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38176" y="3729264"/>
                <a:ext cx="8338821" cy="2306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/>
                            </a:rPr>
                            <m:t>𝒘</m:t>
                          </m:r>
                        </m:e>
                      </m:d>
                      <m:r>
                        <a:rPr lang="en-US" sz="22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𝑓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;</m:t>
                                    </m:r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𝒘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[1]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𝑓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;</m:t>
                                    </m:r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𝒘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[2]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𝑓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;</m:t>
                                    </m:r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𝒘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[1]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𝑓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;</m:t>
                                    </m:r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𝒘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[2]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𝑓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;</m:t>
                                    </m:r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𝒘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[1]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𝑓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;</m:t>
                                    </m:r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𝒘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[2]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sz="22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i="1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sz="2200" i="1">
                                    <a:latin typeface="Cambria Math"/>
                                  </a:rPr>
                                  <m:t>.5 </m:t>
                                </m:r>
                                <m:sSup>
                                  <m:s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[2]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[2]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1.5 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.5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[2]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.5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[2]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3 </m:t>
                                </m:r>
                                <m:sSup>
                                  <m:s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[2]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[2]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76" y="3729264"/>
                <a:ext cx="8338821" cy="23066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5338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Linear system of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85" name="Text Box 1031"/>
              <p:cNvSpPr txBox="1">
                <a:spLocks noChangeArrowheads="1"/>
              </p:cNvSpPr>
              <p:nvPr/>
            </p:nvSpPr>
            <p:spPr bwMode="auto">
              <a:xfrm>
                <a:off x="4623967" y="5882420"/>
                <a:ext cx="714600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US" altLang="en-US" i="1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en-US" dirty="0">
                    <a:solidFill>
                      <a:srgbClr val="C00000"/>
                    </a:solidFill>
                  </a:rPr>
                  <a:t>= [</a:t>
                </a:r>
                <a:r>
                  <a:rPr lang="en-US" altLang="en-US" i="1" dirty="0">
                    <a:solidFill>
                      <a:srgbClr val="C00000"/>
                    </a:solidFill>
                  </a:rPr>
                  <a:t>w</a:t>
                </a:r>
                <a:r>
                  <a:rPr lang="en-US" altLang="en-US" dirty="0">
                    <a:solidFill>
                      <a:srgbClr val="C00000"/>
                    </a:solidFill>
                  </a:rPr>
                  <a:t>, </a:t>
                </a:r>
                <a:r>
                  <a:rPr lang="en-US" altLang="en-US" i="1" dirty="0">
                    <a:solidFill>
                      <a:srgbClr val="C00000"/>
                    </a:solidFill>
                  </a:rPr>
                  <a:t>b</a:t>
                </a:r>
                <a:r>
                  <a:rPr lang="en-US" altLang="en-US" dirty="0">
                    <a:solidFill>
                      <a:srgbClr val="C00000"/>
                    </a:solidFill>
                  </a:rPr>
                  <a:t>] </a:t>
                </a:r>
                <a:r>
                  <a:rPr lang="en-US" altLang="en-US" u="sng" dirty="0">
                    <a:solidFill>
                      <a:srgbClr val="C00000"/>
                    </a:solidFill>
                  </a:rPr>
                  <a:t>unsolvable</a:t>
                </a:r>
                <a:r>
                  <a:rPr lang="en-US" altLang="en-US" dirty="0">
                    <a:solidFill>
                      <a:srgbClr val="C00000"/>
                    </a:solidFill>
                  </a:rPr>
                  <a:t> for these actual points! But… </a:t>
                </a:r>
              </a:p>
            </p:txBody>
          </p:sp>
        </mc:Choice>
        <mc:Fallback xmlns="">
          <p:sp>
            <p:nvSpPr>
              <p:cNvPr id="20485" name="Text Box 10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23967" y="5882420"/>
                <a:ext cx="7146002" cy="461665"/>
              </a:xfrm>
              <a:prstGeom prst="rect">
                <a:avLst/>
              </a:prstGeom>
              <a:blipFill>
                <a:blip r:embed="rId2"/>
                <a:stretch>
                  <a:fillRect t="-10526" b="-2894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550148" y="5212311"/>
                <a:ext cx="1721497" cy="533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sz="28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acc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1">
                          <a:latin typeface="Cambria Math"/>
                        </a:rPr>
                        <m:t> </m:t>
                      </m:r>
                      <m:acc>
                        <m:accPr>
                          <m:chr m:val="̃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/>
                            </a:rPr>
                            <m:t>𝒘</m:t>
                          </m:r>
                        </m:e>
                      </m:acc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148" y="5212311"/>
                <a:ext cx="1721497" cy="5339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4640" y="3835402"/>
                <a:ext cx="3636893" cy="12317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/>
                                    <a:ea typeface="Cambria Math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800" i="1">
                          <a:latin typeface="Cambria Math"/>
                          <a:ea typeface="Cambria Math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/>
                        </a:rPr>
                        <m:t>𝑏</m:t>
                      </m:r>
                      <m:r>
                        <a:rPr lang="en-US" sz="2800" i="1">
                          <a:latin typeface="Cambria Math"/>
                          <a:ea typeface="Cambria Math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40" y="3835402"/>
                <a:ext cx="3636893" cy="12317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305727" y="3835401"/>
                <a:ext cx="2924198" cy="12317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/>
                                    <a:ea typeface="Cambria Math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727" y="3835401"/>
                <a:ext cx="2924198" cy="12317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 bwMode="auto">
          <a:xfrm flipV="1">
            <a:off x="4166767" y="4451274"/>
            <a:ext cx="914400" cy="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grpSp>
        <p:nvGrpSpPr>
          <p:cNvPr id="4" name="Group 3"/>
          <p:cNvGrpSpPr/>
          <p:nvPr/>
        </p:nvGrpSpPr>
        <p:grpSpPr>
          <a:xfrm>
            <a:off x="3439603" y="1701800"/>
            <a:ext cx="2306465" cy="1981200"/>
            <a:chOff x="3540036" y="1295400"/>
            <a:chExt cx="2306465" cy="19812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3543879" y="1761309"/>
                  <a:ext cx="229582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/>
                          </a:rPr>
                          <m:t>6=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∙0+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/>
                          </a:rPr>
                          <m:t>𝑏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3879" y="1761309"/>
                  <a:ext cx="2295820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3543879" y="2237398"/>
                  <a:ext cx="229582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/>
                          </a:rPr>
                          <m:t>0=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∙1+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/>
                          </a:rPr>
                          <m:t>𝑏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3879" y="2237398"/>
                  <a:ext cx="2295821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3543879" y="2753380"/>
                  <a:ext cx="229582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/>
                          </a:rPr>
                          <m:t>0=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∙2+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/>
                          </a:rPr>
                          <m:t>𝑏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3879" y="2753380"/>
                  <a:ext cx="2295821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3540036" y="1295400"/>
                  <a:ext cx="230646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i="1">
                            <a:latin typeface="Cambria Math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/>
                          </a:rPr>
                          <m:t>𝑥</m:t>
                        </m:r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/>
                          </a:rPr>
                          <m:t>𝑏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0036" y="1295400"/>
                  <a:ext cx="2306465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5A2820-4B31-4A0E-BD6A-C02072017D5F}"/>
              </a:ext>
            </a:extLst>
          </p:cNvPr>
          <p:cNvCxnSpPr>
            <a:cxnSpLocks/>
          </p:cNvCxnSpPr>
          <p:nvPr/>
        </p:nvCxnSpPr>
        <p:spPr>
          <a:xfrm flipH="1">
            <a:off x="6599584" y="4941334"/>
            <a:ext cx="2167015" cy="235496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C195D8A-452A-4E5F-B9FB-B6A89D52F80D}"/>
              </a:ext>
            </a:extLst>
          </p:cNvPr>
          <p:cNvCxnSpPr>
            <a:cxnSpLocks/>
          </p:cNvCxnSpPr>
          <p:nvPr/>
        </p:nvCxnSpPr>
        <p:spPr>
          <a:xfrm flipH="1">
            <a:off x="7198166" y="5255029"/>
            <a:ext cx="1897175" cy="201398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D12AFBA-B481-4429-824E-9885720D68E3}"/>
              </a:ext>
            </a:extLst>
          </p:cNvPr>
          <p:cNvSpPr txBox="1"/>
          <p:nvPr/>
        </p:nvSpPr>
        <p:spPr>
          <a:xfrm>
            <a:off x="8835886" y="4622090"/>
            <a:ext cx="2435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Expand </a:t>
            </a:r>
            <a:r>
              <a:rPr lang="en-US" sz="2400" i="1" dirty="0"/>
              <a:t>x</a:t>
            </a:r>
            <a:r>
              <a:rPr lang="en-US" sz="2400" dirty="0"/>
              <a:t> with 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5DA4276-15E8-4142-9755-6865CC777230}"/>
              </a:ext>
            </a:extLst>
          </p:cNvPr>
          <p:cNvSpPr txBox="1"/>
          <p:nvPr/>
        </p:nvSpPr>
        <p:spPr>
          <a:xfrm>
            <a:off x="9177108" y="5053768"/>
            <a:ext cx="2435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Combine </a:t>
            </a:r>
            <a:r>
              <a:rPr lang="en-US" sz="2400" i="1" dirty="0"/>
              <a:t>w</a:t>
            </a:r>
            <a:r>
              <a:rPr lang="en-US" sz="2400" dirty="0"/>
              <a:t> with </a:t>
            </a:r>
            <a:r>
              <a:rPr lang="en-US" sz="2400" i="1" dirty="0"/>
              <a:t>b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B949E8A-E057-4D15-935F-8D0CCF96E2CF}"/>
              </a:ext>
            </a:extLst>
          </p:cNvPr>
          <p:cNvGrpSpPr/>
          <p:nvPr/>
        </p:nvGrpSpPr>
        <p:grpSpPr>
          <a:xfrm>
            <a:off x="9104948" y="1542975"/>
            <a:ext cx="2362200" cy="2362200"/>
            <a:chOff x="7924800" y="2209800"/>
            <a:chExt cx="2362200" cy="2362200"/>
          </a:xfrm>
        </p:grpSpPr>
        <p:sp>
          <p:nvSpPr>
            <p:cNvPr id="46" name="Line 4">
              <a:extLst>
                <a:ext uri="{FF2B5EF4-FFF2-40B4-BE49-F238E27FC236}">
                  <a16:creationId xmlns:a16="http://schemas.microsoft.com/office/drawing/2014/main" id="{FA8F27C4-CE6D-47F9-9B0E-7086B3DE05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01000" y="2209800"/>
              <a:ext cx="0" cy="2286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Line 6">
              <a:extLst>
                <a:ext uri="{FF2B5EF4-FFF2-40B4-BE49-F238E27FC236}">
                  <a16:creationId xmlns:a16="http://schemas.microsoft.com/office/drawing/2014/main" id="{CDC1721E-F365-4505-A8CC-F3A916F9EEE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9143206" y="3353594"/>
              <a:ext cx="1588" cy="2286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Line 7">
              <a:extLst>
                <a:ext uri="{FF2B5EF4-FFF2-40B4-BE49-F238E27FC236}">
                  <a16:creationId xmlns:a16="http://schemas.microsoft.com/office/drawing/2014/main" id="{605F2212-127F-44B2-AFEA-B96141441E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296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Line 8">
              <a:extLst>
                <a:ext uri="{FF2B5EF4-FFF2-40B4-BE49-F238E27FC236}">
                  <a16:creationId xmlns:a16="http://schemas.microsoft.com/office/drawing/2014/main" id="{B95057E2-49DD-4E47-8899-A867AAE3D3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582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Line 9">
              <a:extLst>
                <a:ext uri="{FF2B5EF4-FFF2-40B4-BE49-F238E27FC236}">
                  <a16:creationId xmlns:a16="http://schemas.microsoft.com/office/drawing/2014/main" id="{827EAA03-29F5-4876-BBFC-2A3DCE31E4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868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Line 10">
              <a:extLst>
                <a:ext uri="{FF2B5EF4-FFF2-40B4-BE49-F238E27FC236}">
                  <a16:creationId xmlns:a16="http://schemas.microsoft.com/office/drawing/2014/main" id="{2BE54CCF-6F3C-494C-8A3D-B6DA0D6BDD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154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Line 11">
              <a:extLst>
                <a:ext uri="{FF2B5EF4-FFF2-40B4-BE49-F238E27FC236}">
                  <a16:creationId xmlns:a16="http://schemas.microsoft.com/office/drawing/2014/main" id="{0B853ABE-00D1-4383-AB93-7EB2E621CF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440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Line 12">
              <a:extLst>
                <a:ext uri="{FF2B5EF4-FFF2-40B4-BE49-F238E27FC236}">
                  <a16:creationId xmlns:a16="http://schemas.microsoft.com/office/drawing/2014/main" id="{BEB04B6F-C73C-40D1-AB1A-37673F6F3D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726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Line 13">
              <a:extLst>
                <a:ext uri="{FF2B5EF4-FFF2-40B4-BE49-F238E27FC236}">
                  <a16:creationId xmlns:a16="http://schemas.microsoft.com/office/drawing/2014/main" id="{AF80DD81-1934-4AFC-98F8-715B06262E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12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Line 14">
              <a:extLst>
                <a:ext uri="{FF2B5EF4-FFF2-40B4-BE49-F238E27FC236}">
                  <a16:creationId xmlns:a16="http://schemas.microsoft.com/office/drawing/2014/main" id="{D499E1D2-A27C-4756-BBFC-866E104F50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298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Line 15">
              <a:extLst>
                <a:ext uri="{FF2B5EF4-FFF2-40B4-BE49-F238E27FC236}">
                  <a16:creationId xmlns:a16="http://schemas.microsoft.com/office/drawing/2014/main" id="{07C7C85A-C92D-4920-BFD4-0A1B8DAE26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584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Line 16">
              <a:extLst>
                <a:ext uri="{FF2B5EF4-FFF2-40B4-BE49-F238E27FC236}">
                  <a16:creationId xmlns:a16="http://schemas.microsoft.com/office/drawing/2014/main" id="{4DA95239-55EE-4FC9-99AF-BA3A9B1DCAE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41910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Line 17">
              <a:extLst>
                <a:ext uri="{FF2B5EF4-FFF2-40B4-BE49-F238E27FC236}">
                  <a16:creationId xmlns:a16="http://schemas.microsoft.com/office/drawing/2014/main" id="{03B4A8D2-7DA1-43FE-9BE1-687040EE215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39624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Line 18">
              <a:extLst>
                <a:ext uri="{FF2B5EF4-FFF2-40B4-BE49-F238E27FC236}">
                  <a16:creationId xmlns:a16="http://schemas.microsoft.com/office/drawing/2014/main" id="{F1E11CD6-162F-4759-92E9-537AED251C8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37338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Line 19">
              <a:extLst>
                <a:ext uri="{FF2B5EF4-FFF2-40B4-BE49-F238E27FC236}">
                  <a16:creationId xmlns:a16="http://schemas.microsoft.com/office/drawing/2014/main" id="{1932DD4F-FF75-4BBE-AF3F-7D2599567AF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35052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Line 20">
              <a:extLst>
                <a:ext uri="{FF2B5EF4-FFF2-40B4-BE49-F238E27FC236}">
                  <a16:creationId xmlns:a16="http://schemas.microsoft.com/office/drawing/2014/main" id="{14FF748D-AEF9-4BF2-8854-9B269F77942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3276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Line 21">
              <a:extLst>
                <a:ext uri="{FF2B5EF4-FFF2-40B4-BE49-F238E27FC236}">
                  <a16:creationId xmlns:a16="http://schemas.microsoft.com/office/drawing/2014/main" id="{6690F03B-9B10-478D-874C-3C5E8688640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30480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Line 22">
              <a:extLst>
                <a:ext uri="{FF2B5EF4-FFF2-40B4-BE49-F238E27FC236}">
                  <a16:creationId xmlns:a16="http://schemas.microsoft.com/office/drawing/2014/main" id="{4BA198B5-6DE3-4E60-8350-5A04A1AD39A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28194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Line 23">
              <a:extLst>
                <a:ext uri="{FF2B5EF4-FFF2-40B4-BE49-F238E27FC236}">
                  <a16:creationId xmlns:a16="http://schemas.microsoft.com/office/drawing/2014/main" id="{F1C7B30E-374A-4F78-BDE6-4B07DB0AD2C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25908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Line 24">
              <a:extLst>
                <a:ext uri="{FF2B5EF4-FFF2-40B4-BE49-F238E27FC236}">
                  <a16:creationId xmlns:a16="http://schemas.microsoft.com/office/drawing/2014/main" id="{0B87E7D4-F7C7-4F40-83B4-F9F2DACD24E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23622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Oval 25">
              <a:extLst>
                <a:ext uri="{FF2B5EF4-FFF2-40B4-BE49-F238E27FC236}">
                  <a16:creationId xmlns:a16="http://schemas.microsoft.com/office/drawing/2014/main" id="{315888C5-AB60-4B39-B67B-2FA160C2565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172450" y="4451350"/>
              <a:ext cx="109538" cy="1095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7" name="Oval 26">
              <a:extLst>
                <a:ext uri="{FF2B5EF4-FFF2-40B4-BE49-F238E27FC236}">
                  <a16:creationId xmlns:a16="http://schemas.microsoft.com/office/drawing/2014/main" id="{13EBC547-6917-4FC4-BB06-38D7D633743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401053" y="4445000"/>
              <a:ext cx="109538" cy="1095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8" name="Oval 27">
              <a:extLst>
                <a:ext uri="{FF2B5EF4-FFF2-40B4-BE49-F238E27FC236}">
                  <a16:creationId xmlns:a16="http://schemas.microsoft.com/office/drawing/2014/main" id="{1E0FB8E9-72AF-4014-8929-76E736FB143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943850" y="3067050"/>
              <a:ext cx="109538" cy="1095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82640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Problems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4639" y="1676400"/>
            <a:ext cx="11724639" cy="4419600"/>
          </a:xfrm>
        </p:spPr>
        <p:txBody>
          <a:bodyPr/>
          <a:lstStyle/>
          <a:p>
            <a:r>
              <a:rPr lang="en-US" altLang="en-US" dirty="0"/>
              <a:t>Similar problems to linear least squares</a:t>
            </a:r>
          </a:p>
          <a:p>
            <a:pPr lvl="1"/>
            <a:r>
              <a:rPr lang="en-US" altLang="en-US" dirty="0"/>
              <a:t>Matrix inverse is expensive</a:t>
            </a:r>
          </a:p>
          <a:p>
            <a:pPr lvl="1"/>
            <a:r>
              <a:rPr lang="en-US" altLang="en-US" dirty="0"/>
              <a:t>Outliers!</a:t>
            </a:r>
          </a:p>
          <a:p>
            <a:r>
              <a:rPr lang="en-US" altLang="en-US" dirty="0"/>
              <a:t>Initial guess</a:t>
            </a:r>
          </a:p>
          <a:p>
            <a:pPr lvl="1"/>
            <a:r>
              <a:rPr lang="en-US" altLang="en-US" dirty="0"/>
              <a:t>Very sensitive to choice of values</a:t>
            </a:r>
          </a:p>
          <a:p>
            <a:pPr lvl="1"/>
            <a:r>
              <a:rPr lang="en-US" altLang="en-US" dirty="0"/>
              <a:t>Cannot guarantee global minimum</a:t>
            </a:r>
          </a:p>
          <a:p>
            <a:pPr lvl="1"/>
            <a:r>
              <a:rPr lang="en-US" altLang="en-US" dirty="0"/>
              <a:t>Where do we get it from?</a:t>
            </a:r>
          </a:p>
          <a:p>
            <a:pPr lvl="2"/>
            <a:r>
              <a:rPr lang="en-US" altLang="en-US" dirty="0"/>
              <a:t>Expert knowledge</a:t>
            </a:r>
          </a:p>
          <a:p>
            <a:pPr lvl="2"/>
            <a:r>
              <a:rPr lang="en-US" altLang="en-US" dirty="0"/>
              <a:t>OR, try random values (multiple times!)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7329FEE-5C79-41CF-9876-467A510AE7D8}"/>
                  </a:ext>
                </a:extLst>
              </p:cNvPr>
              <p:cNvSpPr/>
              <p:nvPr/>
            </p:nvSpPr>
            <p:spPr>
              <a:xfrm>
                <a:off x="4780242" y="2295324"/>
                <a:ext cx="3011658" cy="4591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8001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altLang="ja-JP" b="1" i="1">
                          <a:latin typeface="Cambria Math" panose="02040503050406030204" pitchFamily="18" charset="0"/>
                          <a:ea typeface="Cambria Math"/>
                        </a:rPr>
                        <m:t>𝒘</m:t>
                      </m:r>
                      <m:r>
                        <a:rPr lang="en-US" altLang="en-US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b="1" i="1">
                                      <a:latin typeface="Cambria Math"/>
                                    </a:rPr>
                                    <m:t>𝑱</m:t>
                                  </m:r>
                                </m:e>
                                <m:sup>
                                  <m:r>
                                    <a:rPr lang="en-US" altLang="en-US" i="1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en-US" b="1" i="1">
                                  <a:latin typeface="Cambria Math"/>
                                </a:rPr>
                                <m:t>𝑱</m:t>
                              </m:r>
                            </m:e>
                          </m:d>
                        </m:e>
                        <m:sup>
                          <m:r>
                            <a:rPr lang="en-US" altLang="en-US" i="1">
                              <a:latin typeface="Cambria Math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b="1" i="1">
                              <a:latin typeface="Cambria Math"/>
                            </a:rPr>
                            <m:t>𝑱</m:t>
                          </m:r>
                        </m:e>
                        <m:sup>
                          <m:r>
                            <a:rPr lang="en-US" altLang="en-US" i="1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en-US" i="1">
                          <a:latin typeface="Cambria Math"/>
                        </a:rPr>
                        <m:t> </m:t>
                      </m:r>
                      <m:r>
                        <a:rPr lang="en-US" altLang="en-US" i="1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altLang="en-US" b="1" i="1">
                          <a:latin typeface="Cambria Math"/>
                        </a:rPr>
                        <m:t>𝒚</m:t>
                      </m:r>
                    </m:oMath>
                  </m:oMathPara>
                </a14:m>
                <a:endParaRPr lang="en-US" altLang="en-US" b="1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7329FEE-5C79-41CF-9876-467A510AE7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242" y="2295324"/>
                <a:ext cx="3011658" cy="459100"/>
              </a:xfrm>
              <a:prstGeom prst="rect">
                <a:avLst/>
              </a:prstGeom>
              <a:blipFill>
                <a:blip r:embed="rId2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10043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Topics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Brief overview of machine learning: Part 3</a:t>
            </a:r>
          </a:p>
          <a:p>
            <a:pPr lvl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Training vs. testing</a:t>
            </a:r>
          </a:p>
          <a:p>
            <a:pPr lvl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Parameter estimation</a:t>
            </a:r>
          </a:p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Non-linear least squares</a:t>
            </a:r>
          </a:p>
          <a:p>
            <a:pPr lvl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Estimate parameters for non-linear functions</a:t>
            </a:r>
          </a:p>
          <a:p>
            <a:r>
              <a:rPr lang="en-US" altLang="en-US" dirty="0"/>
              <a:t>Gradient descent</a:t>
            </a:r>
          </a:p>
          <a:p>
            <a:pPr lvl="1"/>
            <a:r>
              <a:rPr lang="en-US" altLang="en-US" dirty="0"/>
              <a:t>Alternate solution methods</a:t>
            </a:r>
          </a:p>
          <a:p>
            <a:pPr lvl="1"/>
            <a:r>
              <a:rPr lang="en-US" altLang="en-US" dirty="0"/>
              <a:t>Not limited to SSE error functions</a:t>
            </a:r>
          </a:p>
        </p:txBody>
      </p:sp>
    </p:spTree>
    <p:extLst>
      <p:ext uri="{BB962C8B-B14F-4D97-AF65-F5344CB8AC3E}">
        <p14:creationId xmlns:p14="http://schemas.microsoft.com/office/powerpoint/2010/main" val="26324026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294640" y="356412"/>
            <a:ext cx="11724640" cy="915988"/>
          </a:xfrm>
        </p:spPr>
        <p:txBody>
          <a:bodyPr/>
          <a:lstStyle/>
          <a:p>
            <a:r>
              <a:rPr lang="en-US" altLang="en-US" dirty="0"/>
              <a:t>Gradient Descent (GD)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94640" y="1447800"/>
                <a:ext cx="11724640" cy="48768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altLang="en-US" dirty="0"/>
                  <a:t>Simple (and faster?) method for optimization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altLang="en-US" dirty="0"/>
                  <a:t>linear or nonlinear w.r.t. parameters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altLang="en-US" b="1" i="1" dirty="0"/>
              </a:p>
              <a:p>
                <a:pPr lvl="1">
                  <a:lnSpc>
                    <a:spcPct val="90000"/>
                  </a:lnSpc>
                </a:pPr>
                <a:r>
                  <a:rPr lang="en-US" altLang="en-US" dirty="0"/>
                  <a:t>Sum or square losses or other losses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altLang="en-US" dirty="0"/>
                  <a:t>A general method to find local minimum for a multi-parameter error function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en-US" dirty="0"/>
                  <a:t>Search through </a:t>
                </a:r>
                <a:r>
                  <a:rPr lang="ja-JP" altLang="en-US" dirty="0"/>
                  <a:t>“</a:t>
                </a:r>
                <a:r>
                  <a:rPr lang="en-US" altLang="ja-JP" dirty="0"/>
                  <a:t>parameter space</a:t>
                </a:r>
                <a:r>
                  <a:rPr lang="ja-JP" altLang="en-US" dirty="0"/>
                  <a:t>”</a:t>
                </a:r>
                <a:r>
                  <a:rPr lang="en-US" altLang="ja-JP" dirty="0"/>
                  <a:t> to find minimum error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altLang="en-US" dirty="0"/>
                  <a:t>Main idea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en-US" dirty="0"/>
                  <a:t>Evaluate error function for </a:t>
                </a:r>
                <a:r>
                  <a:rPr lang="en-US" altLang="en-US" u="sng" dirty="0"/>
                  <a:t>current guess</a:t>
                </a:r>
                <a:r>
                  <a:rPr lang="en-US" altLang="en-US" dirty="0"/>
                  <a:t> of parameters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en-US" dirty="0"/>
                  <a:t>Determine change in parameters that </a:t>
                </a:r>
                <a:r>
                  <a:rPr lang="en-US" altLang="en-US" u="sng" dirty="0">
                    <a:solidFill>
                      <a:srgbClr val="C00000"/>
                    </a:solidFill>
                  </a:rPr>
                  <a:t>decrease error</a:t>
                </a:r>
              </a:p>
              <a:p>
                <a:pPr lvl="2">
                  <a:lnSpc>
                    <a:spcPct val="90000"/>
                  </a:lnSpc>
                </a:pPr>
                <a:r>
                  <a:rPr lang="en-US" altLang="en-US" dirty="0"/>
                  <a:t>From </a:t>
                </a:r>
                <a:r>
                  <a:rPr lang="en-US" altLang="en-US" u="sng" dirty="0"/>
                  <a:t>gradient</a:t>
                </a:r>
                <a:r>
                  <a:rPr lang="en-US" altLang="en-US" dirty="0"/>
                  <a:t> of error function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en-US" dirty="0"/>
                  <a:t>Update parameters in this new change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en-US" dirty="0"/>
                  <a:t>Repeat process until converge (or hit max iterations)</a:t>
                </a:r>
              </a:p>
            </p:txBody>
          </p:sp>
        </mc:Choice>
        <mc:Fallback xmlns="">
          <p:sp>
            <p:nvSpPr>
              <p:cNvPr id="3072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4640" y="1447800"/>
                <a:ext cx="11724640" cy="4876800"/>
              </a:xfrm>
              <a:blipFill>
                <a:blip r:embed="rId2"/>
                <a:stretch>
                  <a:fillRect l="-936" t="-2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695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5C50B-728F-0640-B3A9-62CD2C924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Visualization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34B654C-D3EB-304D-9309-25CBD55FE2F4}"/>
              </a:ext>
            </a:extLst>
          </p:cNvPr>
          <p:cNvSpPr>
            <a:spLocks/>
          </p:cNvSpPr>
          <p:nvPr/>
        </p:nvSpPr>
        <p:spPr bwMode="auto">
          <a:xfrm>
            <a:off x="732739" y="2704796"/>
            <a:ext cx="6705600" cy="2616200"/>
          </a:xfrm>
          <a:custGeom>
            <a:avLst/>
            <a:gdLst>
              <a:gd name="T0" fmla="*/ 0 w 4224"/>
              <a:gd name="T1" fmla="*/ 2147483647 h 1648"/>
              <a:gd name="T2" fmla="*/ 2147483647 w 4224"/>
              <a:gd name="T3" fmla="*/ 2147483647 h 1648"/>
              <a:gd name="T4" fmla="*/ 2147483647 w 4224"/>
              <a:gd name="T5" fmla="*/ 2147483647 h 1648"/>
              <a:gd name="T6" fmla="*/ 2147483647 w 4224"/>
              <a:gd name="T7" fmla="*/ 2147483647 h 1648"/>
              <a:gd name="T8" fmla="*/ 2147483647 w 4224"/>
              <a:gd name="T9" fmla="*/ 2147483647 h 1648"/>
              <a:gd name="T10" fmla="*/ 2147483647 w 4224"/>
              <a:gd name="T11" fmla="*/ 2147483647 h 1648"/>
              <a:gd name="T12" fmla="*/ 2147483647 w 4224"/>
              <a:gd name="T13" fmla="*/ 2147483647 h 1648"/>
              <a:gd name="T14" fmla="*/ 2147483647 w 4224"/>
              <a:gd name="T15" fmla="*/ 0 h 164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4224"/>
              <a:gd name="T25" fmla="*/ 0 h 1648"/>
              <a:gd name="T26" fmla="*/ 4224 w 4224"/>
              <a:gd name="T27" fmla="*/ 1648 h 164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4224" h="1648">
                <a:moveTo>
                  <a:pt x="0" y="192"/>
                </a:moveTo>
                <a:cubicBezTo>
                  <a:pt x="316" y="128"/>
                  <a:pt x="632" y="64"/>
                  <a:pt x="864" y="144"/>
                </a:cubicBezTo>
                <a:cubicBezTo>
                  <a:pt x="1096" y="224"/>
                  <a:pt x="1240" y="456"/>
                  <a:pt x="1392" y="672"/>
                </a:cubicBezTo>
                <a:cubicBezTo>
                  <a:pt x="1544" y="888"/>
                  <a:pt x="1600" y="1296"/>
                  <a:pt x="1776" y="1440"/>
                </a:cubicBezTo>
                <a:cubicBezTo>
                  <a:pt x="1952" y="1584"/>
                  <a:pt x="2200" y="1648"/>
                  <a:pt x="2448" y="1536"/>
                </a:cubicBezTo>
                <a:cubicBezTo>
                  <a:pt x="2696" y="1424"/>
                  <a:pt x="3072" y="960"/>
                  <a:pt x="3264" y="768"/>
                </a:cubicBezTo>
                <a:cubicBezTo>
                  <a:pt x="3456" y="576"/>
                  <a:pt x="3440" y="512"/>
                  <a:pt x="3600" y="384"/>
                </a:cubicBezTo>
                <a:cubicBezTo>
                  <a:pt x="3760" y="256"/>
                  <a:pt x="3992" y="128"/>
                  <a:pt x="4224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Line 4">
            <a:extLst>
              <a:ext uri="{FF2B5EF4-FFF2-40B4-BE49-F238E27FC236}">
                <a16:creationId xmlns:a16="http://schemas.microsoft.com/office/drawing/2014/main" id="{26B19CAF-99C4-324A-A73E-99C4A31743EB}"/>
              </a:ext>
            </a:extLst>
          </p:cNvPr>
          <p:cNvSpPr>
            <a:spLocks noChangeShapeType="1"/>
          </p:cNvSpPr>
          <p:nvPr/>
        </p:nvSpPr>
        <p:spPr bwMode="auto">
          <a:xfrm>
            <a:off x="1113739" y="2018996"/>
            <a:ext cx="0" cy="403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61292485-92A5-0B4F-A741-5F00F3ACA23A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139" y="5828996"/>
            <a:ext cx="754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6" name="Object 0">
            <a:extLst>
              <a:ext uri="{FF2B5EF4-FFF2-40B4-BE49-F238E27FC236}">
                <a16:creationId xmlns:a16="http://schemas.microsoft.com/office/drawing/2014/main" id="{23BA1D18-0E7E-BF40-B463-67BCB77C5E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4426664"/>
              </p:ext>
            </p:extLst>
          </p:nvPr>
        </p:nvGraphicFramePr>
        <p:xfrm>
          <a:off x="656540" y="1790397"/>
          <a:ext cx="38417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5" name="Equation" r:id="rId3" imgW="152268" imgH="164957" progId="Equation.DSMT4">
                  <p:embed/>
                </p:oleObj>
              </mc:Choice>
              <mc:Fallback>
                <p:oleObj name="Equation" r:id="rId3" imgW="152268" imgH="164957" progId="Equation.DSMT4">
                  <p:embed/>
                  <p:pic>
                    <p:nvPicPr>
                      <p:cNvPr id="3175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540" y="1790397"/>
                        <a:ext cx="384175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Line 9">
            <a:extLst>
              <a:ext uri="{FF2B5EF4-FFF2-40B4-BE49-F238E27FC236}">
                <a16:creationId xmlns:a16="http://schemas.microsoft.com/office/drawing/2014/main" id="{02A0A580-F99D-1446-90EC-82645492D32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56739" y="3009596"/>
            <a:ext cx="0" cy="28956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Oval 10">
            <a:extLst>
              <a:ext uri="{FF2B5EF4-FFF2-40B4-BE49-F238E27FC236}">
                <a16:creationId xmlns:a16="http://schemas.microsoft.com/office/drawing/2014/main" id="{5F77FD80-1922-9243-857E-D623E2326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0539" y="2933396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AD77136-A2D4-4BC4-923D-05B6BBD04465}"/>
              </a:ext>
            </a:extLst>
          </p:cNvPr>
          <p:cNvGrpSpPr/>
          <p:nvPr/>
        </p:nvGrpSpPr>
        <p:grpSpPr>
          <a:xfrm>
            <a:off x="1723339" y="2704796"/>
            <a:ext cx="2819400" cy="609600"/>
            <a:chOff x="1723339" y="2704796"/>
            <a:chExt cx="2819400" cy="609600"/>
          </a:xfrm>
        </p:grpSpPr>
        <p:sp>
          <p:nvSpPr>
            <p:cNvPr id="11" name="Line 13">
              <a:extLst>
                <a:ext uri="{FF2B5EF4-FFF2-40B4-BE49-F238E27FC236}">
                  <a16:creationId xmlns:a16="http://schemas.microsoft.com/office/drawing/2014/main" id="{DA66266C-ADD3-964E-AC55-82870A7001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3339" y="2704796"/>
              <a:ext cx="1066800" cy="6096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 Box 14">
              <a:extLst>
                <a:ext uri="{FF2B5EF4-FFF2-40B4-BE49-F238E27FC236}">
                  <a16:creationId xmlns:a16="http://schemas.microsoft.com/office/drawing/2014/main" id="{37173C0E-76C9-5A45-AC67-93A1018CF8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1539" y="2857196"/>
              <a:ext cx="19812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000" dirty="0">
                  <a:solidFill>
                    <a:srgbClr val="FF0000"/>
                  </a:solidFill>
                </a:rPr>
                <a:t>Derivative (-)</a:t>
              </a:r>
            </a:p>
          </p:txBody>
        </p:sp>
      </p:grpSp>
      <p:sp>
        <p:nvSpPr>
          <p:cNvPr id="16" name="Line 18">
            <a:extLst>
              <a:ext uri="{FF2B5EF4-FFF2-40B4-BE49-F238E27FC236}">
                <a16:creationId xmlns:a16="http://schemas.microsoft.com/office/drawing/2014/main" id="{28D36FD1-E947-EA4B-BE70-3D11C286423C}"/>
              </a:ext>
            </a:extLst>
          </p:cNvPr>
          <p:cNvSpPr>
            <a:spLocks noChangeShapeType="1"/>
          </p:cNvSpPr>
          <p:nvPr/>
        </p:nvSpPr>
        <p:spPr bwMode="auto">
          <a:xfrm>
            <a:off x="2713939" y="3390596"/>
            <a:ext cx="533400" cy="914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Line 22">
            <a:extLst>
              <a:ext uri="{FF2B5EF4-FFF2-40B4-BE49-F238E27FC236}">
                <a16:creationId xmlns:a16="http://schemas.microsoft.com/office/drawing/2014/main" id="{19227FE5-5599-5B49-822A-6E165120D811}"/>
              </a:ext>
            </a:extLst>
          </p:cNvPr>
          <p:cNvSpPr>
            <a:spLocks noChangeShapeType="1"/>
          </p:cNvSpPr>
          <p:nvPr/>
        </p:nvSpPr>
        <p:spPr bwMode="auto">
          <a:xfrm>
            <a:off x="3323539" y="4876496"/>
            <a:ext cx="762000" cy="457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88991DF-3401-48D5-9258-5DED54739465}"/>
              </a:ext>
            </a:extLst>
          </p:cNvPr>
          <p:cNvGrpSpPr/>
          <p:nvPr/>
        </p:nvGrpSpPr>
        <p:grpSpPr>
          <a:xfrm>
            <a:off x="3933139" y="5143196"/>
            <a:ext cx="2667000" cy="685800"/>
            <a:chOff x="3933139" y="5143196"/>
            <a:chExt cx="2667000" cy="685800"/>
          </a:xfrm>
        </p:grpSpPr>
        <p:sp>
          <p:nvSpPr>
            <p:cNvPr id="9" name="Line 11">
              <a:extLst>
                <a:ext uri="{FF2B5EF4-FFF2-40B4-BE49-F238E27FC236}">
                  <a16:creationId xmlns:a16="http://schemas.microsoft.com/office/drawing/2014/main" id="{17D7EDA6-BE4B-3146-AB2E-6DD1C1B810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37939" y="5295596"/>
              <a:ext cx="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F72DABA-9D92-4213-B376-96741C1924E2}"/>
                </a:ext>
              </a:extLst>
            </p:cNvPr>
            <p:cNvGrpSpPr/>
            <p:nvPr/>
          </p:nvGrpSpPr>
          <p:grpSpPr>
            <a:xfrm>
              <a:off x="3933139" y="5143196"/>
              <a:ext cx="2667000" cy="685800"/>
              <a:chOff x="3933139" y="5143196"/>
              <a:chExt cx="2667000" cy="685800"/>
            </a:xfrm>
          </p:grpSpPr>
          <p:sp>
            <p:nvSpPr>
              <p:cNvPr id="10" name="Text Box 12">
                <a:extLst>
                  <a:ext uri="{FF2B5EF4-FFF2-40B4-BE49-F238E27FC236}">
                    <a16:creationId xmlns:a16="http://schemas.microsoft.com/office/drawing/2014/main" id="{B3844B7A-8613-9748-BA1B-3FC5DDBFE9A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3139" y="5462284"/>
                <a:ext cx="2667000" cy="366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sz="1800" b="1"/>
                  <a:t>GOAL</a:t>
                </a:r>
                <a:r>
                  <a:rPr lang="en-US" altLang="en-US" sz="1800"/>
                  <a:t>: minimum error</a:t>
                </a:r>
              </a:p>
            </p:txBody>
          </p:sp>
          <p:sp>
            <p:nvSpPr>
              <p:cNvPr id="20" name="Oval 29">
                <a:extLst>
                  <a:ext uri="{FF2B5EF4-FFF2-40B4-BE49-F238E27FC236}">
                    <a16:creationId xmlns:a16="http://schemas.microsoft.com/office/drawing/2014/main" id="{3584DCBD-F6BE-7E41-AA87-F5779386C1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1739" y="5143196"/>
                <a:ext cx="152400" cy="1524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31">
                <a:extLst>
                  <a:ext uri="{FF2B5EF4-FFF2-40B4-BE49-F238E27FC236}">
                    <a16:creationId xmlns:a16="http://schemas.microsoft.com/office/drawing/2014/main" id="{031A999C-2055-B840-8D21-3B06E224F7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85539" y="1714197"/>
                <a:ext cx="457200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r>
                  <a:rPr lang="en-US" altLang="en-US" i="1" dirty="0" err="1">
                    <a:latin typeface="Times New Roman"/>
                    <a:cs typeface="Times New Roman"/>
                  </a:rPr>
                  <a:t>w</a:t>
                </a:r>
                <a:r>
                  <a:rPr lang="en-US" altLang="en-US" sz="1200" i="1" dirty="0" err="1"/>
                  <a:t>new</a:t>
                </a:r>
                <a:r>
                  <a:rPr lang="en-US" altLang="en-US" dirty="0"/>
                  <a:t> = </a:t>
                </a:r>
                <a:r>
                  <a:rPr lang="en-US" altLang="en-US" i="1" dirty="0" err="1">
                    <a:latin typeface="Times New Roman"/>
                    <a:cs typeface="Times New Roman"/>
                  </a:rPr>
                  <a:t>w</a:t>
                </a:r>
                <a:r>
                  <a:rPr lang="en-US" altLang="en-US" sz="1200" i="1" dirty="0" err="1"/>
                  <a:t>old</a:t>
                </a:r>
                <a:r>
                  <a:rPr lang="en-US" altLang="en-US" dirty="0"/>
                  <a:t> –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altLang="en-US" dirty="0"/>
                  <a:t>*(derivative direction)</a:t>
                </a:r>
              </a:p>
            </p:txBody>
          </p:sp>
        </mc:Choice>
        <mc:Fallback xmlns="">
          <p:sp>
            <p:nvSpPr>
              <p:cNvPr id="21" name="TextBox 31">
                <a:extLst>
                  <a:ext uri="{FF2B5EF4-FFF2-40B4-BE49-F238E27FC236}">
                    <a16:creationId xmlns:a16="http://schemas.microsoft.com/office/drawing/2014/main" id="{031A999C-2055-B840-8D21-3B06E224F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85539" y="1714197"/>
                <a:ext cx="4572000" cy="461665"/>
              </a:xfrm>
              <a:prstGeom prst="rect">
                <a:avLst/>
              </a:prstGeom>
              <a:blipFill>
                <a:blip r:embed="rId5"/>
                <a:stretch>
                  <a:fillRect l="-2000" t="-10526" r="-1600" b="-2894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D6043681-C23B-5F44-AD8F-E249F1D934F0}"/>
              </a:ext>
            </a:extLst>
          </p:cNvPr>
          <p:cNvSpPr txBox="1"/>
          <p:nvPr/>
        </p:nvSpPr>
        <p:spPr>
          <a:xfrm>
            <a:off x="7971739" y="5645640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 i="1" dirty="0">
                <a:latin typeface="Times New Roman"/>
                <a:cs typeface="Times New Roman"/>
              </a:rPr>
              <a:t>w</a:t>
            </a:r>
            <a:endParaRPr lang="en-US" sz="3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D73B36-7E3D-6045-9C7C-69F8D556032B}"/>
              </a:ext>
            </a:extLst>
          </p:cNvPr>
          <p:cNvSpPr txBox="1"/>
          <p:nvPr/>
        </p:nvSpPr>
        <p:spPr>
          <a:xfrm>
            <a:off x="2078645" y="5785626"/>
            <a:ext cx="404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000" i="1" dirty="0" err="1">
                <a:latin typeface="Times New Roman"/>
                <a:cs typeface="Times New Roman"/>
              </a:rPr>
              <a:t>w</a:t>
            </a:r>
            <a:r>
              <a:rPr lang="en-US" altLang="en-US" sz="2000" i="1" baseline="-25000" dirty="0" err="1">
                <a:latin typeface="Times New Roman"/>
                <a:cs typeface="Times New Roman"/>
              </a:rPr>
              <a:t>t</a:t>
            </a:r>
            <a:endParaRPr lang="en-US" sz="2000" baseline="-250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552F384-1DAA-4062-AA51-4DF79E061C2A}"/>
              </a:ext>
            </a:extLst>
          </p:cNvPr>
          <p:cNvGrpSpPr/>
          <p:nvPr/>
        </p:nvGrpSpPr>
        <p:grpSpPr>
          <a:xfrm>
            <a:off x="2664258" y="3695396"/>
            <a:ext cx="604653" cy="2490340"/>
            <a:chOff x="2664258" y="3695396"/>
            <a:chExt cx="604653" cy="2490340"/>
          </a:xfrm>
        </p:grpSpPr>
        <p:sp>
          <p:nvSpPr>
            <p:cNvPr id="14" name="Line 15">
              <a:extLst>
                <a:ext uri="{FF2B5EF4-FFF2-40B4-BE49-F238E27FC236}">
                  <a16:creationId xmlns:a16="http://schemas.microsoft.com/office/drawing/2014/main" id="{EC8DFD34-6277-7C44-9F5A-A5F109B8AC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42539" y="3771596"/>
              <a:ext cx="0" cy="2133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Oval 16">
              <a:extLst>
                <a:ext uri="{FF2B5EF4-FFF2-40B4-BE49-F238E27FC236}">
                  <a16:creationId xmlns:a16="http://schemas.microsoft.com/office/drawing/2014/main" id="{7E5DB1F1-D93D-E844-8B85-DC306E2CB9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6339" y="3695396"/>
              <a:ext cx="152400" cy="15240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01CA434-E2B2-9648-8F97-1B5C7287F2B2}"/>
                </a:ext>
              </a:extLst>
            </p:cNvPr>
            <p:cNvSpPr txBox="1"/>
            <p:nvPr/>
          </p:nvSpPr>
          <p:spPr>
            <a:xfrm>
              <a:off x="2664258" y="5785626"/>
              <a:ext cx="6046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2000" i="1" dirty="0">
                  <a:latin typeface="Times New Roman"/>
                  <a:cs typeface="Times New Roman"/>
                </a:rPr>
                <a:t>w</a:t>
              </a:r>
              <a:r>
                <a:rPr lang="en-US" altLang="en-US" sz="2000" i="1" baseline="-25000" dirty="0">
                  <a:latin typeface="Times New Roman"/>
                  <a:cs typeface="Times New Roman"/>
                </a:rPr>
                <a:t>t+1</a:t>
              </a:r>
              <a:endParaRPr lang="en-US" sz="2000" baseline="-25000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B2B8337-13D0-44E3-A0FF-C7D18B1B2BE1}"/>
              </a:ext>
            </a:extLst>
          </p:cNvPr>
          <p:cNvGrpSpPr/>
          <p:nvPr/>
        </p:nvGrpSpPr>
        <p:grpSpPr>
          <a:xfrm>
            <a:off x="3426258" y="5000321"/>
            <a:ext cx="604653" cy="1185415"/>
            <a:chOff x="3426258" y="5000321"/>
            <a:chExt cx="604653" cy="1185415"/>
          </a:xfrm>
        </p:grpSpPr>
        <p:sp>
          <p:nvSpPr>
            <p:cNvPr id="17" name="Oval 20">
              <a:extLst>
                <a:ext uri="{FF2B5EF4-FFF2-40B4-BE49-F238E27FC236}">
                  <a16:creationId xmlns:a16="http://schemas.microsoft.com/office/drawing/2014/main" id="{659BE3B2-EA1C-A949-BD51-B8D68F425D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8339" y="5000321"/>
              <a:ext cx="152400" cy="15240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" name="Line 21">
              <a:extLst>
                <a:ext uri="{FF2B5EF4-FFF2-40B4-BE49-F238E27FC236}">
                  <a16:creationId xmlns:a16="http://schemas.microsoft.com/office/drawing/2014/main" id="{7B5158E1-45B8-AC40-BAAB-B2615F1F7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04539" y="5143196"/>
              <a:ext cx="0" cy="762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DEB6DC4-7764-BC4F-B31D-CFD8B52E676E}"/>
                </a:ext>
              </a:extLst>
            </p:cNvPr>
            <p:cNvSpPr txBox="1"/>
            <p:nvPr/>
          </p:nvSpPr>
          <p:spPr>
            <a:xfrm>
              <a:off x="3426258" y="5785626"/>
              <a:ext cx="6046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2000" i="1" dirty="0">
                  <a:latin typeface="Times New Roman"/>
                  <a:cs typeface="Times New Roman"/>
                </a:rPr>
                <a:t>w</a:t>
              </a:r>
              <a:r>
                <a:rPr lang="en-US" altLang="en-US" sz="2000" i="1" baseline="-25000" dirty="0">
                  <a:latin typeface="Times New Roman"/>
                  <a:cs typeface="Times New Roman"/>
                </a:rPr>
                <a:t>t+2</a:t>
              </a:r>
              <a:endParaRPr lang="en-US" sz="20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1536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2A932-E5CE-6548-B12E-D9240E67C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Visualization</a:t>
            </a:r>
          </a:p>
        </p:txBody>
      </p:sp>
      <p:sp>
        <p:nvSpPr>
          <p:cNvPr id="3" name="Line 3">
            <a:extLst>
              <a:ext uri="{FF2B5EF4-FFF2-40B4-BE49-F238E27FC236}">
                <a16:creationId xmlns:a16="http://schemas.microsoft.com/office/drawing/2014/main" id="{8E160E86-0E58-9343-BD0C-DDA9B35DC3F6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7960" y="1923897"/>
            <a:ext cx="0" cy="2895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Line 4">
            <a:extLst>
              <a:ext uri="{FF2B5EF4-FFF2-40B4-BE49-F238E27FC236}">
                <a16:creationId xmlns:a16="http://schemas.microsoft.com/office/drawing/2014/main" id="{1A2EE61D-DB82-4944-9A95-226C5B337C5B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7960" y="4819497"/>
            <a:ext cx="42672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23578526-931F-874D-86C3-829ACF40FD2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75360" y="4819497"/>
            <a:ext cx="17526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9873A8DD-2145-FD41-94FA-7080477511CF}"/>
              </a:ext>
            </a:extLst>
          </p:cNvPr>
          <p:cNvSpPr>
            <a:spLocks/>
          </p:cNvSpPr>
          <p:nvPr/>
        </p:nvSpPr>
        <p:spPr bwMode="auto">
          <a:xfrm>
            <a:off x="3312160" y="2190597"/>
            <a:ext cx="3124200" cy="2476500"/>
          </a:xfrm>
          <a:custGeom>
            <a:avLst/>
            <a:gdLst/>
            <a:ahLst/>
            <a:cxnLst>
              <a:cxn ang="0">
                <a:pos x="0" y="360"/>
              </a:cxn>
              <a:cxn ang="0">
                <a:pos x="288" y="1320"/>
              </a:cxn>
              <a:cxn ang="0">
                <a:pos x="816" y="1512"/>
              </a:cxn>
              <a:cxn ang="0">
                <a:pos x="1248" y="1032"/>
              </a:cxn>
              <a:cxn ang="0">
                <a:pos x="1728" y="744"/>
              </a:cxn>
              <a:cxn ang="0">
                <a:pos x="1920" y="120"/>
              </a:cxn>
              <a:cxn ang="0">
                <a:pos x="1968" y="24"/>
              </a:cxn>
            </a:cxnLst>
            <a:rect l="0" t="0" r="r" b="b"/>
            <a:pathLst>
              <a:path w="1968" h="1560">
                <a:moveTo>
                  <a:pt x="0" y="360"/>
                </a:moveTo>
                <a:cubicBezTo>
                  <a:pt x="76" y="744"/>
                  <a:pt x="152" y="1128"/>
                  <a:pt x="288" y="1320"/>
                </a:cubicBezTo>
                <a:cubicBezTo>
                  <a:pt x="424" y="1512"/>
                  <a:pt x="656" y="1560"/>
                  <a:pt x="816" y="1512"/>
                </a:cubicBezTo>
                <a:cubicBezTo>
                  <a:pt x="976" y="1464"/>
                  <a:pt x="1096" y="1160"/>
                  <a:pt x="1248" y="1032"/>
                </a:cubicBezTo>
                <a:cubicBezTo>
                  <a:pt x="1400" y="904"/>
                  <a:pt x="1616" y="896"/>
                  <a:pt x="1728" y="744"/>
                </a:cubicBezTo>
                <a:cubicBezTo>
                  <a:pt x="1840" y="592"/>
                  <a:pt x="1880" y="240"/>
                  <a:pt x="1920" y="120"/>
                </a:cubicBezTo>
                <a:cubicBezTo>
                  <a:pt x="1960" y="0"/>
                  <a:pt x="1964" y="12"/>
                  <a:pt x="1968" y="24"/>
                </a:cubicBezTo>
              </a:path>
            </a:pathLst>
          </a:cu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358BE5BD-DB47-0E4C-A382-B6DF1C233DFD}"/>
              </a:ext>
            </a:extLst>
          </p:cNvPr>
          <p:cNvSpPr>
            <a:spLocks/>
          </p:cNvSpPr>
          <p:nvPr/>
        </p:nvSpPr>
        <p:spPr bwMode="auto">
          <a:xfrm>
            <a:off x="3147060" y="2152497"/>
            <a:ext cx="3314700" cy="850900"/>
          </a:xfrm>
          <a:custGeom>
            <a:avLst/>
            <a:gdLst>
              <a:gd name="T0" fmla="*/ 2147483647 w 2088"/>
              <a:gd name="T1" fmla="*/ 2147483647 h 536"/>
              <a:gd name="T2" fmla="*/ 2147483647 w 2088"/>
              <a:gd name="T3" fmla="*/ 2147483647 h 536"/>
              <a:gd name="T4" fmla="*/ 2147483647 w 2088"/>
              <a:gd name="T5" fmla="*/ 2147483647 h 536"/>
              <a:gd name="T6" fmla="*/ 2147483647 w 2088"/>
              <a:gd name="T7" fmla="*/ 2147483647 h 536"/>
              <a:gd name="T8" fmla="*/ 2147483647 w 2088"/>
              <a:gd name="T9" fmla="*/ 2147483647 h 536"/>
              <a:gd name="T10" fmla="*/ 2147483647 w 2088"/>
              <a:gd name="T11" fmla="*/ 2147483647 h 53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088"/>
              <a:gd name="T19" fmla="*/ 0 h 536"/>
              <a:gd name="T20" fmla="*/ 2088 w 2088"/>
              <a:gd name="T21" fmla="*/ 536 h 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088" h="536">
                <a:moveTo>
                  <a:pt x="104" y="384"/>
                </a:moveTo>
                <a:cubicBezTo>
                  <a:pt x="208" y="424"/>
                  <a:pt x="784" y="536"/>
                  <a:pt x="1112" y="480"/>
                </a:cubicBezTo>
                <a:cubicBezTo>
                  <a:pt x="1440" y="424"/>
                  <a:pt x="2056" y="96"/>
                  <a:pt x="2072" y="48"/>
                </a:cubicBezTo>
                <a:cubicBezTo>
                  <a:pt x="2088" y="0"/>
                  <a:pt x="1472" y="160"/>
                  <a:pt x="1208" y="192"/>
                </a:cubicBezTo>
                <a:cubicBezTo>
                  <a:pt x="944" y="224"/>
                  <a:pt x="672" y="208"/>
                  <a:pt x="488" y="240"/>
                </a:cubicBezTo>
                <a:cubicBezTo>
                  <a:pt x="304" y="272"/>
                  <a:pt x="0" y="344"/>
                  <a:pt x="104" y="384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8" name="Object 2">
            <a:extLst>
              <a:ext uri="{FF2B5EF4-FFF2-40B4-BE49-F238E27FC236}">
                <a16:creationId xmlns:a16="http://schemas.microsoft.com/office/drawing/2014/main" id="{52C73D77-85DB-AA45-93DB-583C6B24D7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355453"/>
              </p:ext>
            </p:extLst>
          </p:nvPr>
        </p:nvGraphicFramePr>
        <p:xfrm>
          <a:off x="2194561" y="1771498"/>
          <a:ext cx="38417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4" name="Equation" r:id="rId3" imgW="152268" imgH="164957" progId="Equation.DSMT4">
                  <p:embed/>
                </p:oleObj>
              </mc:Choice>
              <mc:Fallback>
                <p:oleObj name="Equation" r:id="rId3" imgW="152268" imgH="164957" progId="Equation.DSMT4">
                  <p:embed/>
                  <p:pic>
                    <p:nvPicPr>
                      <p:cNvPr id="3277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4561" y="1771498"/>
                        <a:ext cx="384175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1C3818F1-2EBB-4EC4-ABBC-F2C010E7AB9D}"/>
              </a:ext>
            </a:extLst>
          </p:cNvPr>
          <p:cNvGrpSpPr/>
          <p:nvPr/>
        </p:nvGrpSpPr>
        <p:grpSpPr>
          <a:xfrm>
            <a:off x="3870960" y="3371697"/>
            <a:ext cx="457200" cy="2133600"/>
            <a:chOff x="3870960" y="3371697"/>
            <a:chExt cx="457200" cy="2133600"/>
          </a:xfrm>
        </p:grpSpPr>
        <p:sp>
          <p:nvSpPr>
            <p:cNvPr id="10" name="Line 14">
              <a:extLst>
                <a:ext uri="{FF2B5EF4-FFF2-40B4-BE49-F238E27FC236}">
                  <a16:creationId xmlns:a16="http://schemas.microsoft.com/office/drawing/2014/main" id="{624B12D6-533A-8F4F-AE60-E551300DF6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0960" y="3371697"/>
              <a:ext cx="457200" cy="83820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6">
              <a:extLst>
                <a:ext uri="{FF2B5EF4-FFF2-40B4-BE49-F238E27FC236}">
                  <a16:creationId xmlns:a16="http://schemas.microsoft.com/office/drawing/2014/main" id="{992268DE-A7E8-0D4A-9EF6-B6B1596195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8160" y="4209897"/>
              <a:ext cx="0" cy="1295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24B3FAA-57E4-4D62-8F41-B80FAF6C28FF}"/>
              </a:ext>
            </a:extLst>
          </p:cNvPr>
          <p:cNvGrpSpPr/>
          <p:nvPr/>
        </p:nvGrpSpPr>
        <p:grpSpPr>
          <a:xfrm>
            <a:off x="4480560" y="4651223"/>
            <a:ext cx="4572000" cy="396875"/>
            <a:chOff x="4480560" y="4651223"/>
            <a:chExt cx="4572000" cy="396875"/>
          </a:xfrm>
        </p:grpSpPr>
        <p:sp>
          <p:nvSpPr>
            <p:cNvPr id="13" name="Line 17">
              <a:extLst>
                <a:ext uri="{FF2B5EF4-FFF2-40B4-BE49-F238E27FC236}">
                  <a16:creationId xmlns:a16="http://schemas.microsoft.com/office/drawing/2014/main" id="{4E15C79D-0754-BD41-8E0D-26BD70D28C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480560" y="4667097"/>
              <a:ext cx="16764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 Box 18">
              <a:extLst>
                <a:ext uri="{FF2B5EF4-FFF2-40B4-BE49-F238E27FC236}">
                  <a16:creationId xmlns:a16="http://schemas.microsoft.com/office/drawing/2014/main" id="{868F4B8D-6818-744B-B267-023AC5113E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33160" y="4651223"/>
              <a:ext cx="28194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 b="1"/>
                <a:t>GOAL</a:t>
              </a:r>
              <a:r>
                <a:rPr lang="en-US" altLang="en-US" sz="2000"/>
                <a:t>:  minimum error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08700D5-8BC9-E044-A6D4-817455FD7210}"/>
              </a:ext>
            </a:extLst>
          </p:cNvPr>
          <p:cNvSpPr txBox="1"/>
          <p:nvPr/>
        </p:nvSpPr>
        <p:spPr>
          <a:xfrm>
            <a:off x="6995161" y="5309990"/>
            <a:ext cx="936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latin typeface="Times New Roman"/>
                <a:cs typeface="Times New Roman"/>
              </a:rPr>
              <a:t>w</a:t>
            </a:r>
            <a:r>
              <a:rPr lang="en-US" sz="3200" dirty="0">
                <a:latin typeface="Times New Roman"/>
                <a:cs typeface="Times New Roman"/>
              </a:rPr>
              <a:t>[1]</a:t>
            </a:r>
            <a:endParaRPr lang="en-US" sz="3200" baseline="-25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83C5D3-472E-3449-92AD-653BB617665C}"/>
              </a:ext>
            </a:extLst>
          </p:cNvPr>
          <p:cNvSpPr txBox="1"/>
          <p:nvPr/>
        </p:nvSpPr>
        <p:spPr>
          <a:xfrm>
            <a:off x="670561" y="5657698"/>
            <a:ext cx="936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latin typeface="Times New Roman"/>
                <a:cs typeface="Times New Roman"/>
              </a:rPr>
              <a:t>w</a:t>
            </a:r>
            <a:r>
              <a:rPr lang="en-US" sz="3200" dirty="0">
                <a:latin typeface="Times New Roman"/>
                <a:cs typeface="Times New Roman"/>
              </a:rPr>
              <a:t>[2]</a:t>
            </a:r>
            <a:endParaRPr lang="en-US" sz="3200" baseline="-250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DBAAD2C-CA15-4DEE-A4F0-7137C67F8772}"/>
              </a:ext>
            </a:extLst>
          </p:cNvPr>
          <p:cNvGrpSpPr/>
          <p:nvPr/>
        </p:nvGrpSpPr>
        <p:grpSpPr>
          <a:xfrm>
            <a:off x="2386648" y="3295497"/>
            <a:ext cx="1560512" cy="2486055"/>
            <a:chOff x="2386648" y="3295497"/>
            <a:chExt cx="1560512" cy="2486055"/>
          </a:xfrm>
        </p:grpSpPr>
        <p:sp>
          <p:nvSpPr>
            <p:cNvPr id="15" name="Oval 19">
              <a:extLst>
                <a:ext uri="{FF2B5EF4-FFF2-40B4-BE49-F238E27FC236}">
                  <a16:creationId xmlns:a16="http://schemas.microsoft.com/office/drawing/2014/main" id="{FC04A739-E0EA-0344-9CFB-22724E045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2860" y="550529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3970E0A-3300-46C5-9D57-4BBAD6575057}"/>
                </a:ext>
              </a:extLst>
            </p:cNvPr>
            <p:cNvGrpSpPr/>
            <p:nvPr/>
          </p:nvGrpSpPr>
          <p:grpSpPr>
            <a:xfrm>
              <a:off x="2386648" y="3295497"/>
              <a:ext cx="1560512" cy="2486055"/>
              <a:chOff x="2386648" y="3295497"/>
              <a:chExt cx="1560512" cy="2486055"/>
            </a:xfrm>
          </p:grpSpPr>
          <p:sp>
            <p:nvSpPr>
              <p:cNvPr id="9" name="Oval 13">
                <a:extLst>
                  <a:ext uri="{FF2B5EF4-FFF2-40B4-BE49-F238E27FC236}">
                    <a16:creationId xmlns:a16="http://schemas.microsoft.com/office/drawing/2014/main" id="{B67057F5-7B36-2944-9BE9-13ED87EBFE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760" y="3295497"/>
                <a:ext cx="152400" cy="1524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0146B62-F45A-4B31-B64A-28ADC960142C}"/>
                  </a:ext>
                </a:extLst>
              </p:cNvPr>
              <p:cNvGrpSpPr/>
              <p:nvPr/>
            </p:nvGrpSpPr>
            <p:grpSpPr>
              <a:xfrm>
                <a:off x="2386648" y="3447897"/>
                <a:ext cx="1484312" cy="2333655"/>
                <a:chOff x="2386648" y="3447897"/>
                <a:chExt cx="1484312" cy="2333655"/>
              </a:xfrm>
            </p:grpSpPr>
            <p:sp>
              <p:nvSpPr>
                <p:cNvPr id="11" name="Line 15">
                  <a:extLst>
                    <a:ext uri="{FF2B5EF4-FFF2-40B4-BE49-F238E27FC236}">
                      <a16:creationId xmlns:a16="http://schemas.microsoft.com/office/drawing/2014/main" id="{DD0ABD57-1995-AE4D-87D2-284CA46C5A5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70960" y="3447897"/>
                  <a:ext cx="0" cy="21336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FB1343F-48FD-8F4F-AD0F-914EF317340B}"/>
                    </a:ext>
                  </a:extLst>
                </p:cNvPr>
                <p:cNvSpPr txBox="1"/>
                <p:nvPr/>
              </p:nvSpPr>
              <p:spPr>
                <a:xfrm>
                  <a:off x="2386648" y="5381442"/>
                  <a:ext cx="147027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en-US" sz="2000" dirty="0">
                      <a:latin typeface="Times New Roman"/>
                      <a:cs typeface="Times New Roman"/>
                    </a:rPr>
                    <a:t>(</a:t>
                  </a:r>
                  <a:r>
                    <a:rPr lang="en-US" sz="2000" i="1" dirty="0">
                      <a:latin typeface="Times New Roman"/>
                      <a:cs typeface="Times New Roman"/>
                    </a:rPr>
                    <a:t>w</a:t>
                  </a:r>
                  <a:r>
                    <a:rPr lang="en-US" sz="2000" dirty="0">
                      <a:latin typeface="Times New Roman"/>
                      <a:cs typeface="Times New Roman"/>
                    </a:rPr>
                    <a:t>[1]</a:t>
                  </a:r>
                  <a:r>
                    <a:rPr lang="en-US" altLang="en-US" sz="2000" dirty="0">
                      <a:latin typeface="Times New Roman"/>
                      <a:cs typeface="Times New Roman"/>
                    </a:rPr>
                    <a:t>,</a:t>
                  </a:r>
                  <a:r>
                    <a:rPr lang="el-GR" altLang="en-US" sz="2000" i="1" dirty="0">
                      <a:latin typeface="Times New Roman"/>
                      <a:cs typeface="Times New Roman"/>
                    </a:rPr>
                    <a:t> </a:t>
                  </a:r>
                  <a:r>
                    <a:rPr lang="en-US" sz="2000" i="1" dirty="0">
                      <a:latin typeface="Times New Roman"/>
                      <a:cs typeface="Times New Roman"/>
                    </a:rPr>
                    <a:t>w</a:t>
                  </a:r>
                  <a:r>
                    <a:rPr lang="en-US" sz="2000" dirty="0">
                      <a:latin typeface="Times New Roman"/>
                      <a:cs typeface="Times New Roman"/>
                    </a:rPr>
                    <a:t>[2]</a:t>
                  </a:r>
                  <a:r>
                    <a:rPr lang="en-US" altLang="en-US" sz="2000" dirty="0">
                      <a:latin typeface="Times New Roman"/>
                      <a:cs typeface="Times New Roman"/>
                    </a:rPr>
                    <a:t>)</a:t>
                  </a:r>
                  <a:r>
                    <a:rPr lang="en-US" altLang="en-US" sz="2000" i="1" baseline="-25000" dirty="0">
                      <a:latin typeface="Times New Roman"/>
                      <a:cs typeface="Times New Roman"/>
                    </a:rPr>
                    <a:t>t</a:t>
                  </a:r>
                  <a:endParaRPr lang="en-US" sz="2000" i="1" baseline="-25000" dirty="0"/>
                </a:p>
              </p:txBody>
            </p:sp>
          </p:grp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EA67EA7-0F9E-4AAD-A5BE-D87584DA85E8}"/>
              </a:ext>
            </a:extLst>
          </p:cNvPr>
          <p:cNvGrpSpPr/>
          <p:nvPr/>
        </p:nvGrpSpPr>
        <p:grpSpPr>
          <a:xfrm>
            <a:off x="3870960" y="5505297"/>
            <a:ext cx="2186939" cy="453254"/>
            <a:chOff x="3870960" y="5505297"/>
            <a:chExt cx="2186939" cy="453254"/>
          </a:xfrm>
        </p:grpSpPr>
        <p:sp>
          <p:nvSpPr>
            <p:cNvPr id="16" name="Line 20">
              <a:extLst>
                <a:ext uri="{FF2B5EF4-FFF2-40B4-BE49-F238E27FC236}">
                  <a16:creationId xmlns:a16="http://schemas.microsoft.com/office/drawing/2014/main" id="{30A970A7-66BB-C241-8085-0FD93C5723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70960" y="5505297"/>
              <a:ext cx="457200" cy="38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93E584-AC56-8044-BA28-2DF1E80D684D}"/>
                </a:ext>
              </a:extLst>
            </p:cNvPr>
            <p:cNvSpPr txBox="1"/>
            <p:nvPr/>
          </p:nvSpPr>
          <p:spPr>
            <a:xfrm>
              <a:off x="4197632" y="5558441"/>
              <a:ext cx="18602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2000" dirty="0">
                  <a:latin typeface="Times New Roman"/>
                  <a:cs typeface="Times New Roman"/>
                </a:rPr>
                <a:t>−</a:t>
              </a:r>
              <a:r>
                <a:rPr lang="en-US" altLang="en-US" sz="2000" dirty="0">
                  <a:latin typeface="Cambria Math"/>
                  <a:ea typeface="Cambria Math"/>
                  <a:cs typeface="Times New Roman"/>
                </a:rPr>
                <a:t>∇</a:t>
              </a:r>
              <a:r>
                <a:rPr lang="en-US" altLang="en-US" sz="2000" dirty="0">
                  <a:latin typeface="Times New Roman"/>
                  <a:cs typeface="Times New Roman"/>
                </a:rPr>
                <a:t>E(</a:t>
              </a:r>
              <a:r>
                <a:rPr lang="en-US" sz="2000" i="1" dirty="0">
                  <a:latin typeface="Times New Roman"/>
                  <a:cs typeface="Times New Roman"/>
                </a:rPr>
                <a:t>w</a:t>
              </a:r>
              <a:r>
                <a:rPr lang="en-US" sz="2000" dirty="0">
                  <a:latin typeface="Times New Roman"/>
                  <a:cs typeface="Times New Roman"/>
                </a:rPr>
                <a:t>[1]</a:t>
              </a:r>
              <a:r>
                <a:rPr lang="en-US" altLang="en-US" sz="2000" dirty="0">
                  <a:latin typeface="Times New Roman"/>
                  <a:cs typeface="Times New Roman"/>
                </a:rPr>
                <a:t>,</a:t>
              </a:r>
              <a:r>
                <a:rPr lang="el-GR" altLang="en-US" sz="2000" i="1" dirty="0">
                  <a:latin typeface="Times New Roman"/>
                  <a:cs typeface="Times New Roman"/>
                </a:rPr>
                <a:t> </a:t>
              </a:r>
              <a:r>
                <a:rPr lang="en-US" sz="2000" i="1" dirty="0">
                  <a:latin typeface="Times New Roman"/>
                  <a:cs typeface="Times New Roman"/>
                </a:rPr>
                <a:t>w</a:t>
              </a:r>
              <a:r>
                <a:rPr lang="en-US" sz="2000" dirty="0">
                  <a:latin typeface="Times New Roman"/>
                  <a:cs typeface="Times New Roman"/>
                </a:rPr>
                <a:t>[2]</a:t>
              </a:r>
              <a:r>
                <a:rPr lang="en-US" altLang="en-US" sz="2000" dirty="0">
                  <a:latin typeface="Times New Roman"/>
                  <a:cs typeface="Times New Roman"/>
                </a:rPr>
                <a:t>)</a:t>
              </a:r>
              <a:endParaRPr lang="en-US" sz="2000" i="1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6302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9DDC3-E55C-4725-BF83-704D9AC05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gradient descent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46D9FF-0A8C-4F89-A0E4-2FA2982409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640" y="1612906"/>
                <a:ext cx="11961050" cy="5245094"/>
              </a:xfrm>
            </p:spPr>
            <p:txBody>
              <a:bodyPr/>
              <a:lstStyle/>
              <a:p>
                <a:r>
                  <a:rPr lang="en-US" dirty="0"/>
                  <a:t>Recall the Taylor expansion</a:t>
                </a:r>
              </a:p>
              <a:p>
                <a:pPr lvl="1"/>
                <a:r>
                  <a:rPr lang="en-US" dirty="0"/>
                  <a:t>But now apply it to the loss function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dirty="0"/>
                  <a:t> directly, not to </a:t>
                </a:r>
                <a14:m>
                  <m:oMath xmlns:m="http://schemas.openxmlformats.org/officeDocument/2006/math">
                    <m:r>
                      <a:rPr lang="en-US" altLang="en-US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Approximate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dirty="0"/>
                  <a:t> by the linear terms:</a:t>
                </a:r>
                <a14:m>
                  <m:oMath xmlns:m="http://schemas.openxmlformats.org/officeDocument/2006/math"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en-US" alt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ja-JP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alt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altLang="en-US" b="1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Which direction, i.e.,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alt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/>
                                <a:ea typeface="Cambria Math"/>
                              </a:rPr>
                              <m:t>∆</m:t>
                            </m:r>
                            <m:r>
                              <a:rPr lang="en-US" alt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  <m:sub>
                        <m:r>
                          <a:rPr lang="en-US" alt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alt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, can minimize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en-US" alt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altLang="en-US" dirty="0"/>
                  <a:t>?</a:t>
                </a:r>
              </a:p>
              <a:p>
                <a:pPr lvl="1"/>
                <a:r>
                  <a:rPr lang="en-US" dirty="0"/>
                  <a:t>Answer:  </a:t>
                </a:r>
                <a:r>
                  <a:rPr lang="en-US" dirty="0">
                    <a:solidFill>
                      <a:srgbClr val="FF0000"/>
                    </a:solidFill>
                  </a:rPr>
                  <a:t>direction of </a:t>
                </a:r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alt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en-US" sz="32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32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en-US" sz="3200" b="1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∇</m:t>
                                    </m:r>
                                  </m:e>
                                  <m:sub>
                                    <m:r>
                                      <a:rPr lang="en-US" sz="32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sub>
                                </m:s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en-US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en-US" sz="32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p>
                                    <m:r>
                                      <a:rPr lang="en-US" altLang="en-US" sz="3200" b="1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Interpretation: move in the direction of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en-US" b="1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the most efficient for minimization</a:t>
                </a:r>
              </a:p>
              <a:p>
                <a:pPr lvl="1"/>
                <a:r>
                  <a:rPr lang="en-US" dirty="0"/>
                  <a:t>Only work for </a:t>
                </a:r>
                <a:r>
                  <a:rPr lang="en-US" dirty="0">
                    <a:solidFill>
                      <a:srgbClr val="C00000"/>
                    </a:solidFill>
                  </a:rPr>
                  <a:t>small 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alt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(so a scale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) </a:t>
                </a:r>
                <a:r>
                  <a:rPr lang="en-US" dirty="0"/>
                  <a:t>due to the nature of linear Taylor expansion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46D9FF-0A8C-4F89-A0E4-2FA2982409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640" y="1612906"/>
                <a:ext cx="11961050" cy="5245094"/>
              </a:xfrm>
              <a:blipFill>
                <a:blip r:embed="rId2"/>
                <a:stretch>
                  <a:fillRect l="-917" t="-1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B975524-2830-4A59-8617-9B517CC83E17}"/>
                  </a:ext>
                </a:extLst>
              </p:cNvPr>
              <p:cNvSpPr txBox="1"/>
              <p:nvPr/>
            </p:nvSpPr>
            <p:spPr>
              <a:xfrm>
                <a:off x="1041985" y="2550176"/>
                <a:ext cx="9558579" cy="6910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altLang="en-US" sz="24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f>
                          <m:fPr>
                            <m:ctrlPr>
                              <a:rPr lang="en-US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𝜕</m:t>
                            </m:r>
                            <m:r>
                              <a:rPr lang="en-US" alt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altLang="en-US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𝜕</m:t>
                            </m:r>
                            <m:r>
                              <a:rPr lang="en-US" alt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den>
                        </m:f>
                        <m:d>
                          <m:dPr>
                            <m:ctrlP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]−</m:t>
                            </m:r>
                            <m:sSup>
                              <m:sSupPr>
                                <m:ctrlPr>
                                  <a:rPr lang="en-US" alt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d>
                      </m:e>
                    </m:nary>
                    <m:r>
                      <a:rPr lang="en-US" alt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higher-order terms (H.O.T.)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B975524-2830-4A59-8617-9B517CC83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85" y="2550176"/>
                <a:ext cx="9558579" cy="691023"/>
              </a:xfrm>
              <a:prstGeom prst="rect">
                <a:avLst/>
              </a:prstGeom>
              <a:blipFill>
                <a:blip r:embed="rId3"/>
                <a:stretch>
                  <a:fillRect b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F0EC7FA-A673-4C70-A37B-7DF5C0ED78BA}"/>
                  </a:ext>
                </a:extLst>
              </p:cNvPr>
              <p:cNvSpPr/>
              <p:nvPr/>
            </p:nvSpPr>
            <p:spPr>
              <a:xfrm>
                <a:off x="1845506" y="3241199"/>
                <a:ext cx="1041018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en-US" sz="240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altLang="en-US" sz="2400" b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 H.O.T. </a:t>
                </a:r>
                <a14:m>
                  <m:oMath xmlns:m="http://schemas.openxmlformats.org/officeDocument/2006/math">
                    <m:r>
                      <a:rPr lang="en-US" altLang="en-US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en-US" sz="2400" b="1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ja-JP" sz="2400" i="1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altLang="en-US" sz="2400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en-US" sz="240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en-US" sz="2400" dirty="0"/>
                  <a:t> H.O.T.</a:t>
                </a:r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F0EC7FA-A673-4C70-A37B-7DF5C0ED78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506" y="3241199"/>
                <a:ext cx="10410184" cy="461665"/>
              </a:xfrm>
              <a:prstGeom prst="rect">
                <a:avLst/>
              </a:prstGeom>
              <a:blipFill>
                <a:blip r:embed="rId4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606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827184" y="5167620"/>
                <a:ext cx="5904501" cy="717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3600" i="1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altLang="en-US" sz="3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36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  <m:sup>
                          <m:r>
                            <a:rPr lang="en-US" altLang="en-US" sz="3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en-US" sz="3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altLang="en-US" sz="36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en-US" sz="3600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3600" i="1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altLang="en-US" sz="3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36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  <m:sup>
                          <m:r>
                            <a:rPr lang="en-US" altLang="en-US" sz="3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en-US" sz="36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en-US" sz="3600" i="1" kern="0">
                          <a:latin typeface="Cambria Math"/>
                        </a:rPr>
                        <m:t>−</m:t>
                      </m:r>
                      <m:r>
                        <a:rPr lang="en-US" altLang="en-US" sz="36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en-US" sz="3600" i="1" ker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altLang="en-US" sz="3600" kern="0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en-US" altLang="en-US" sz="3600" i="1" kern="0">
                          <a:latin typeface="Cambria Math"/>
                          <a:ea typeface="Cambria Math"/>
                        </a:rPr>
                        <m:t>𝐸</m:t>
                      </m:r>
                      <m:d>
                        <m:dPr>
                          <m:ctrlPr>
                            <a:rPr lang="en-US" altLang="en-US" sz="3600" i="1" ker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sz="3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en-US" sz="36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sz="36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en-US" sz="3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en-US" sz="3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en-US" sz="3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184" y="5167620"/>
                <a:ext cx="5904501" cy="7176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610" y="76200"/>
            <a:ext cx="9600590" cy="1143000"/>
          </a:xfrm>
        </p:spPr>
        <p:txBody>
          <a:bodyPr/>
          <a:lstStyle/>
          <a:p>
            <a:r>
              <a:rPr lang="en-US" altLang="en-US" dirty="0"/>
              <a:t>Algorithm</a:t>
            </a:r>
          </a:p>
        </p:txBody>
      </p:sp>
      <p:sp>
        <p:nvSpPr>
          <p:cNvPr id="33799" name="Text Box 8"/>
          <p:cNvSpPr txBox="1">
            <a:spLocks noChangeArrowheads="1"/>
          </p:cNvSpPr>
          <p:nvPr/>
        </p:nvSpPr>
        <p:spPr bwMode="auto">
          <a:xfrm>
            <a:off x="381610" y="1450240"/>
            <a:ext cx="30235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/>
              <a:t>Initialize parameters:</a:t>
            </a:r>
          </a:p>
        </p:txBody>
      </p:sp>
      <p:sp>
        <p:nvSpPr>
          <p:cNvPr id="33800" name="Text Box 9"/>
          <p:cNvSpPr txBox="1">
            <a:spLocks noChangeArrowheads="1"/>
          </p:cNvSpPr>
          <p:nvPr/>
        </p:nvSpPr>
        <p:spPr bwMode="auto">
          <a:xfrm>
            <a:off x="381609" y="2348765"/>
            <a:ext cx="302357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/>
              <a:t>Error function:</a:t>
            </a:r>
          </a:p>
        </p:txBody>
      </p:sp>
      <p:sp>
        <p:nvSpPr>
          <p:cNvPr id="33801" name="Line 10"/>
          <p:cNvSpPr>
            <a:spLocks noChangeShapeType="1"/>
          </p:cNvSpPr>
          <p:nvPr/>
        </p:nvSpPr>
        <p:spPr bwMode="auto">
          <a:xfrm>
            <a:off x="381609" y="3073035"/>
            <a:ext cx="11498275" cy="289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2" name="Text Box 11"/>
          <p:cNvSpPr txBox="1">
            <a:spLocks noChangeArrowheads="1"/>
          </p:cNvSpPr>
          <p:nvPr/>
        </p:nvSpPr>
        <p:spPr bwMode="auto">
          <a:xfrm>
            <a:off x="334940" y="3555624"/>
            <a:ext cx="30702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/>
              <a:t>Compute gradients:</a:t>
            </a:r>
          </a:p>
        </p:txBody>
      </p:sp>
      <p:sp>
        <p:nvSpPr>
          <p:cNvPr id="33803" name="Text Box 12"/>
          <p:cNvSpPr txBox="1">
            <a:spLocks noChangeArrowheads="1"/>
          </p:cNvSpPr>
          <p:nvPr/>
        </p:nvSpPr>
        <p:spPr bwMode="auto">
          <a:xfrm>
            <a:off x="334941" y="5079624"/>
            <a:ext cx="1752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/>
              <a:t>Update parameters:</a:t>
            </a:r>
          </a:p>
        </p:txBody>
      </p:sp>
      <p:sp>
        <p:nvSpPr>
          <p:cNvPr id="33804" name="Text Box 13"/>
          <p:cNvSpPr txBox="1">
            <a:spLocks noChangeArrowheads="1"/>
          </p:cNvSpPr>
          <p:nvPr/>
        </p:nvSpPr>
        <p:spPr bwMode="auto">
          <a:xfrm>
            <a:off x="334941" y="6070223"/>
            <a:ext cx="541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/>
              <a:t>[Repeat until converges]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380E89A-D86D-417B-B71F-E41B4BF4BF58}"/>
              </a:ext>
            </a:extLst>
          </p:cNvPr>
          <p:cNvGrpSpPr/>
          <p:nvPr/>
        </p:nvGrpSpPr>
        <p:grpSpPr>
          <a:xfrm>
            <a:off x="4953305" y="5372099"/>
            <a:ext cx="3844599" cy="1155324"/>
            <a:chOff x="4953305" y="5372099"/>
            <a:chExt cx="3844599" cy="1155324"/>
          </a:xfrm>
        </p:grpSpPr>
        <p:sp>
          <p:nvSpPr>
            <p:cNvPr id="33805" name="Oval 14"/>
            <p:cNvSpPr>
              <a:spLocks noChangeAspect="1" noChangeArrowheads="1"/>
            </p:cNvSpPr>
            <p:nvPr/>
          </p:nvSpPr>
          <p:spPr bwMode="auto">
            <a:xfrm>
              <a:off x="4953305" y="5372099"/>
              <a:ext cx="457200" cy="4572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06" name="Line 15"/>
            <p:cNvSpPr>
              <a:spLocks noChangeShapeType="1"/>
            </p:cNvSpPr>
            <p:nvPr/>
          </p:nvSpPr>
          <p:spPr bwMode="auto">
            <a:xfrm>
              <a:off x="5375297" y="5738813"/>
              <a:ext cx="1360442" cy="54768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07" name="Text Box 16"/>
            <p:cNvSpPr txBox="1">
              <a:spLocks noChangeArrowheads="1"/>
            </p:cNvSpPr>
            <p:nvPr/>
          </p:nvSpPr>
          <p:spPr bwMode="auto">
            <a:xfrm>
              <a:off x="6816704" y="6070223"/>
              <a:ext cx="1981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dirty="0">
                  <a:solidFill>
                    <a:srgbClr val="FF0000"/>
                  </a:solidFill>
                </a:rPr>
                <a:t>Learning rate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360505" y="2331515"/>
                <a:ext cx="91440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3600" i="1" kern="0" smtClean="0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altLang="en-US" sz="360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3600" b="1" i="1" kern="0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</m:oMath>
                  </m:oMathPara>
                </a14:m>
                <a:endParaRPr lang="en-US" sz="3600" i="1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505" y="2331515"/>
                <a:ext cx="914400" cy="646331"/>
              </a:xfrm>
              <a:prstGeom prst="rect">
                <a:avLst/>
              </a:prstGeom>
              <a:blipFill>
                <a:blip r:embed="rId3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213582" y="1425583"/>
                <a:ext cx="6202339" cy="67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3600" i="1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altLang="en-US" sz="3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36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  <m:sup>
                          <m:r>
                            <a:rPr lang="en-US" altLang="en-US" sz="3600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en-US" sz="3600" i="1" ker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en-US" sz="3600" i="1" kern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en-US" sz="36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sz="3600" i="1" ker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en-US" sz="3600" i="1" kern="0">
                                  <a:latin typeface="Cambria Math" panose="02040503050406030204" pitchFamily="18" charset="0"/>
                                </a:rPr>
                                <m:t>[1],</m:t>
                              </m:r>
                              <m:r>
                                <a:rPr lang="en-US" altLang="en-US" sz="3600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𝑤</m:t>
                              </m:r>
                              <m:r>
                                <a:rPr lang="en-US" altLang="en-US" sz="3600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  <m:t>[2],…,</m:t>
                              </m:r>
                              <m:r>
                                <a:rPr lang="en-US" altLang="en-US" sz="3600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𝑤</m:t>
                              </m:r>
                              <m:r>
                                <a:rPr lang="en-US" altLang="en-US" sz="3600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  <m:t>[</m:t>
                              </m:r>
                              <m:r>
                                <a:rPr lang="en-US" altLang="en-US" sz="3600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𝐾</m:t>
                              </m:r>
                              <m:r>
                                <a:rPr lang="en-US" altLang="en-US" sz="3600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  <m:t>] </m:t>
                              </m:r>
                            </m:e>
                          </m:d>
                        </m:e>
                        <m:sup>
                          <m:r>
                            <a:rPr lang="en-US" altLang="en-US" sz="3600" b="0" i="1" kern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582" y="1425583"/>
                <a:ext cx="6202339" cy="6700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341674" y="3075132"/>
                <a:ext cx="3418693" cy="20992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𝐸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en-US" sz="2400" i="1">
                                        <a:latin typeface="Cambria Math"/>
                                        <a:ea typeface="Cambria Math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en-US" sz="2400" i="1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en-US" sz="24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ja-JP" sz="2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𝒘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en-US" altLang="en-US" sz="2400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alt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en-US" sz="2400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num>
                                  <m:den>
                                    <m:r>
                                      <a:rPr lang="en-US" sz="2400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𝑤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[1]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en-US" sz="2400" i="1">
                                        <a:latin typeface="Cambria Math"/>
                                        <a:ea typeface="Cambria Math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en-US" sz="2400" i="1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en-US" sz="24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ja-JP" sz="2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𝒘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en-US" altLang="en-US" sz="2400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alt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en-US" sz="2400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num>
                                  <m:den>
                                    <m:r>
                                      <a:rPr lang="en-US" sz="2400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𝑤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[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𝐾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]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1674" y="3075132"/>
                <a:ext cx="3418693" cy="20992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779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3802" grpId="0"/>
      <p:bldP spid="33803" grpId="0"/>
      <p:bldP spid="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794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04800" y="121632"/>
                <a:ext cx="11364036" cy="1143000"/>
              </a:xfrm>
            </p:spPr>
            <p:txBody>
              <a:bodyPr>
                <a:normAutofit/>
              </a:bodyPr>
              <a:lstStyle/>
              <a:p>
                <a:r>
                  <a:rPr lang="en-US" altLang="en-US" sz="4200" dirty="0"/>
                  <a:t>Compute Gradients: Least Squares </a:t>
                </a:r>
                <a:r>
                  <a:rPr lang="en-US" altLang="en-US" dirty="0"/>
                  <a:t>(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en-US" dirty="0"/>
                  <a:t> is </a:t>
                </a:r>
                <a:r>
                  <a:rPr lang="en-US" altLang="en-US" b="0" dirty="0"/>
                  <a:t>1</a:t>
                </a:r>
                <a:r>
                  <a:rPr lang="en-US" altLang="en-US" dirty="0"/>
                  <a:t>-dim)</a:t>
                </a:r>
                <a:endParaRPr lang="en-US" altLang="en-US" sz="4200" dirty="0"/>
              </a:p>
            </p:txBody>
          </p:sp>
        </mc:Choice>
        <mc:Fallback xmlns="">
          <p:sp>
            <p:nvSpPr>
              <p:cNvPr id="3379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04800" y="121632"/>
                <a:ext cx="11364036" cy="1143000"/>
              </a:xfrm>
              <a:blipFill>
                <a:blip r:embed="rId2"/>
                <a:stretch>
                  <a:fillRect l="-2039" b="-6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802" name="Text Box 11"/>
          <p:cNvSpPr txBox="1">
            <a:spLocks noChangeArrowheads="1"/>
          </p:cNvSpPr>
          <p:nvPr/>
        </p:nvSpPr>
        <p:spPr bwMode="auto">
          <a:xfrm>
            <a:off x="304800" y="3002151"/>
            <a:ext cx="24431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/>
              <a:t>Error gradient: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11338" y="2971374"/>
                <a:ext cx="13062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en-US" sz="2800" i="1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800" b="1" i="1" kern="0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338" y="2971374"/>
                <a:ext cx="130625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911338" y="3526378"/>
                <a:ext cx="4458978" cy="8824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𝑑</m:t>
                          </m:r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ja-JP" sz="20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  <m:t>𝑤</m:t>
                          </m:r>
                        </m:den>
                      </m:f>
                      <m:r>
                        <a:rPr lang="en-US" alt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𝜕</m:t>
                          </m:r>
                        </m:num>
                        <m:den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  <m:t>𝑤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en-US" sz="200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sz="2000" i="1" ker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en-US" sz="2000" i="1" ker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en-US" sz="200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sSup>
                                        <m:sSupPr>
                                          <m:ctrlPr>
                                            <a:rPr lang="en-US" alt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 sz="2000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en-US" sz="20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ja-JP" sz="2000" b="1" i="1">
                                                  <a:latin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US" altLang="en-US" sz="20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en-US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en-US" sz="20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en-US" sz="2000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2000" i="1" kern="0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 sz="2000" i="1" kern="0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en-US" sz="2000" i="1" ker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338" y="3526378"/>
                <a:ext cx="4458978" cy="8824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3789191" y="4438147"/>
                <a:ext cx="4338495" cy="8824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smtClean="0">
                          <a:latin typeface="Cambria Math"/>
                        </a:rPr>
                        <m:t>=2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sz="200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sz="2000" i="1" ker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altLang="en-US" sz="20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latin typeface="Cambria Math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sSup>
                                    <m:sSupPr>
                                      <m:ctrlP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ja-JP" sz="20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en-US" sz="2000" i="1" ker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 ker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sz="2000" i="1" kern="0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ctrl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latin typeface="Cambria Math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sSup>
                                    <m:sSupPr>
                                      <m:ctrlP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ja-JP" sz="20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𝑑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𝑤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191" y="4438147"/>
                <a:ext cx="4338495" cy="8824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304799" y="1838519"/>
            <a:ext cx="25622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/>
              <a:t>Error function: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219200" y="1571186"/>
                <a:ext cx="7772400" cy="1137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800" i="1" kern="0" smtClean="0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altLang="en-US" sz="280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800" b="1" i="1" kern="0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en-US" sz="2800" i="1" ker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sz="280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sz="2800" i="1" ker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en-US" sz="2800" i="1" ker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en-US" sz="2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1" i="1">
                                              <a:latin typeface="Cambria Math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800" b="1" i="1">
                                              <a:latin typeface="Cambria Math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altLang="en-US" sz="2800" b="1" i="1" kern="0" smtClean="0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  <m:r>
                                    <a:rPr lang="en-US" sz="28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en-US" sz="2800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2800" i="1" kern="0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 sz="2800" i="1" kern="0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en-US" sz="2800" i="1" ker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571186"/>
                <a:ext cx="7772400" cy="11378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 Box 11">
            <a:extLst>
              <a:ext uri="{FF2B5EF4-FFF2-40B4-BE49-F238E27FC236}">
                <a16:creationId xmlns:a16="http://schemas.microsoft.com/office/drawing/2014/main" id="{A8863C6D-3D1D-4776-ABED-1E78F13C47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799" y="5136465"/>
            <a:ext cx="38100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/>
              <a:t>Recall: Gauss-Newton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3CAF825-55C1-44C5-98FD-1CDC5601E962}"/>
                  </a:ext>
                </a:extLst>
              </p:cNvPr>
              <p:cNvSpPr/>
              <p:nvPr/>
            </p:nvSpPr>
            <p:spPr>
              <a:xfrm>
                <a:off x="8456870" y="6098020"/>
                <a:ext cx="338746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en-US" altLang="en-US" sz="2000" i="1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b="1" i="1" ker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en-US" sz="2000" i="1">
                          <a:latin typeface="Cambria Math"/>
                        </a:rPr>
                        <m:t>=−2</m:t>
                      </m:r>
                      <m:sSup>
                        <m:sSupPr>
                          <m:ctrlPr>
                            <a:rPr lang="en-US" alt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i="1">
                              <a:latin typeface="Cambria Math"/>
                            </a:rPr>
                            <m:t> </m:t>
                          </m:r>
                          <m:r>
                            <a:rPr lang="en-US" altLang="en-US" sz="2000" i="1">
                              <a:latin typeface="Cambria Math"/>
                            </a:rPr>
                            <m:t>𝐽</m:t>
                          </m:r>
                        </m:e>
                        <m:sup>
                          <m:r>
                            <a:rPr lang="en-US" altLang="en-US" sz="2000" i="1">
                              <a:latin typeface="Cambria Math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b="1" i="1" ker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en-US" sz="2000" i="1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altLang="en-US" sz="2000" b="1" i="1">
                          <a:latin typeface="Cambria Math"/>
                          <a:ea typeface="Cambria Math"/>
                        </a:rPr>
                        <m:t>𝒚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b="1" i="1" ker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3CAF825-55C1-44C5-98FD-1CDC5601E9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6870" y="6098020"/>
                <a:ext cx="3387467" cy="400110"/>
              </a:xfrm>
              <a:prstGeom prst="rect">
                <a:avLst/>
              </a:prstGeom>
              <a:blipFill>
                <a:blip r:embed="rId7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8749AA1-1E1B-461B-BE8F-3370D0E431E6}"/>
                  </a:ext>
                </a:extLst>
              </p:cNvPr>
              <p:cNvSpPr/>
              <p:nvPr/>
            </p:nvSpPr>
            <p:spPr>
              <a:xfrm>
                <a:off x="974984" y="5885094"/>
                <a:ext cx="6616298" cy="8824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smtClean="0">
                          <a:latin typeface="Cambria Math"/>
                        </a:rPr>
                        <m:t>2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sz="200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sz="2000" i="1" ker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altLang="en-US" sz="20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latin typeface="Cambria Math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sSup>
                                    <m:sSupPr>
                                      <m:ctrlP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ja-JP" sz="20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en-US" sz="2000" i="1" ker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 ker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sz="2000" i="1" kern="0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ctrl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latin typeface="Cambria Math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sSup>
                                    <m:sSupPr>
                                      <m:ctrlP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ja-JP" sz="20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𝑤</m:t>
                              </m:r>
                            </m:den>
                          </m:f>
                        </m:e>
                      </m:nary>
                      <m:r>
                        <a:rPr lang="en-US" alt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000" i="1">
                          <a:latin typeface="Cambria Math"/>
                        </a:rPr>
                        <m:t>2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sz="200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sz="2000" i="1" ker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altLang="en-US" sz="2000" i="1" ker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en-US" sz="20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en-US" sz="2000" i="1" ker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000" i="1" ker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en-US" sz="2000" i="1" ker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en-US" sz="2000" i="1" ker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en-US" sz="2000" i="1" ker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en-US" sz="20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en-US" sz="2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ja-JP" sz="2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8749AA1-1E1B-461B-BE8F-3370D0E431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984" y="5885094"/>
                <a:ext cx="6616298" cy="8824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43BDD8D3-9A67-4120-8539-6DDD8B1B47BA}"/>
              </a:ext>
            </a:extLst>
          </p:cNvPr>
          <p:cNvSpPr/>
          <p:nvPr/>
        </p:nvSpPr>
        <p:spPr>
          <a:xfrm>
            <a:off x="7720492" y="6157060"/>
            <a:ext cx="814388" cy="3385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34506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1" grpId="0"/>
      <p:bldP spid="17" grpId="0"/>
      <p:bldP spid="2" grpId="0"/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794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04800" y="121632"/>
                <a:ext cx="11677934" cy="1143000"/>
              </a:xfrm>
            </p:spPr>
            <p:txBody>
              <a:bodyPr>
                <a:normAutofit/>
              </a:bodyPr>
              <a:lstStyle/>
              <a:p>
                <a:r>
                  <a:rPr lang="en-US" altLang="en-US" sz="4200" dirty="0"/>
                  <a:t>Compute Gradients: Least Squares </a:t>
                </a:r>
                <a:r>
                  <a:rPr lang="en-US" altLang="en-US" sz="4000" dirty="0"/>
                  <a:t>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altLang="en-US" sz="4000" dirty="0"/>
                  <a:t> is </a:t>
                </a:r>
                <a:r>
                  <a:rPr lang="en-US" altLang="en-US" sz="4000" i="1" dirty="0"/>
                  <a:t>K</a:t>
                </a:r>
                <a:r>
                  <a:rPr lang="en-US" altLang="en-US" sz="4000" dirty="0"/>
                  <a:t>-dim)</a:t>
                </a:r>
                <a:endParaRPr lang="en-US" altLang="en-US" sz="4200" dirty="0"/>
              </a:p>
            </p:txBody>
          </p:sp>
        </mc:Choice>
        <mc:Fallback xmlns="">
          <p:sp>
            <p:nvSpPr>
              <p:cNvPr id="3379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04800" y="121632"/>
                <a:ext cx="11677934" cy="1143000"/>
              </a:xfrm>
              <a:blipFill>
                <a:blip r:embed="rId2"/>
                <a:stretch>
                  <a:fillRect l="-1983" b="-4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802" name="Text Box 11"/>
          <p:cNvSpPr txBox="1">
            <a:spLocks noChangeArrowheads="1"/>
          </p:cNvSpPr>
          <p:nvPr/>
        </p:nvSpPr>
        <p:spPr bwMode="auto">
          <a:xfrm>
            <a:off x="304800" y="3002151"/>
            <a:ext cx="24431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/>
              <a:t>Error gradient: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11338" y="2971374"/>
                <a:ext cx="13062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en-US" sz="2800" i="1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800" b="1" i="1" kern="0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338" y="2971374"/>
                <a:ext cx="130625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911338" y="3526378"/>
                <a:ext cx="4690900" cy="8824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ja-JP" sz="20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  <m:t>𝑤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  <m:t>]</m:t>
                          </m:r>
                        </m:den>
                      </m:f>
                      <m:r>
                        <a:rPr lang="en-US" alt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𝜕</m:t>
                          </m:r>
                        </m:num>
                        <m:den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  <m:t>𝑤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  <m:t>]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en-US" sz="200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sz="2000" i="1" ker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en-US" sz="2000" i="1" ker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en-US" sz="200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sSup>
                                        <m:sSupPr>
                                          <m:ctrlPr>
                                            <a:rPr lang="en-US" alt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 sz="2000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en-US" sz="20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ja-JP" sz="2000" b="1" i="1">
                                                  <a:latin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US" altLang="en-US" sz="20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en-US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en-US" sz="20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en-US" sz="2000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2000" i="1" kern="0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 sz="2000" i="1" kern="0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en-US" sz="2000" i="1" ker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338" y="3526378"/>
                <a:ext cx="4690900" cy="8824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3789191" y="4438147"/>
                <a:ext cx="4338495" cy="8824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smtClean="0">
                          <a:latin typeface="Cambria Math"/>
                        </a:rPr>
                        <m:t>=2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sz="200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sz="2000" i="1" ker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altLang="en-US" sz="20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latin typeface="Cambria Math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sSup>
                                    <m:sSupPr>
                                      <m:ctrlP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ja-JP" sz="20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en-US" sz="2000" i="1" ker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 ker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sz="2000" i="1" kern="0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ctrl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en-US" sz="20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latin typeface="Cambria Math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sSup>
                                    <m:sSupPr>
                                      <m:ctrlP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ja-JP" sz="20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𝑤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[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]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191" y="4438147"/>
                <a:ext cx="4338495" cy="8824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304799" y="1838519"/>
            <a:ext cx="25622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/>
              <a:t>Error function: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219200" y="1571186"/>
                <a:ext cx="7772400" cy="1137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800" i="1" kern="0" smtClean="0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altLang="en-US" sz="280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800" b="1" i="1" kern="0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en-US" sz="2800" i="1" ker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sz="280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sz="2800" i="1" ker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en-US" sz="2800" i="1" ker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en-US" sz="2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1" i="1">
                                              <a:latin typeface="Cambria Math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800" b="1" i="1">
                                              <a:latin typeface="Cambria Math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altLang="en-US" sz="2800" b="1" i="1" kern="0" smtClean="0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  <m:r>
                                    <a:rPr lang="en-US" sz="28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en-US" sz="2800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2800" i="1" kern="0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 sz="2800" i="1" kern="0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en-US" sz="2800" i="1" ker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571186"/>
                <a:ext cx="7772400" cy="11378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 Box 11">
            <a:extLst>
              <a:ext uri="{FF2B5EF4-FFF2-40B4-BE49-F238E27FC236}">
                <a16:creationId xmlns:a16="http://schemas.microsoft.com/office/drawing/2014/main" id="{A8863C6D-3D1D-4776-ABED-1E78F13C47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799" y="5136465"/>
            <a:ext cx="38100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/>
              <a:t>Recall: Gauss-Newton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3CAF825-55C1-44C5-98FD-1CDC5601E962}"/>
                  </a:ext>
                </a:extLst>
              </p:cNvPr>
              <p:cNvSpPr/>
              <p:nvPr/>
            </p:nvSpPr>
            <p:spPr>
              <a:xfrm>
                <a:off x="8456870" y="6098020"/>
                <a:ext cx="338746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en-US" altLang="en-US" sz="2000" i="1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b="1" i="1" ker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en-US" sz="2000" i="1">
                          <a:latin typeface="Cambria Math"/>
                        </a:rPr>
                        <m:t>=−2</m:t>
                      </m:r>
                      <m:sSup>
                        <m:sSupPr>
                          <m:ctrlPr>
                            <a:rPr lang="en-US" alt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i="1">
                              <a:latin typeface="Cambria Math"/>
                            </a:rPr>
                            <m:t> </m:t>
                          </m:r>
                          <m:r>
                            <a:rPr lang="en-US" altLang="en-US" sz="2000" i="1">
                              <a:latin typeface="Cambria Math"/>
                            </a:rPr>
                            <m:t>𝐽</m:t>
                          </m:r>
                        </m:e>
                        <m:sup>
                          <m:r>
                            <a:rPr lang="en-US" altLang="en-US" sz="2000" i="1">
                              <a:latin typeface="Cambria Math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b="1" i="1" ker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en-US" sz="2000" i="1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altLang="en-US" sz="2000" b="1" i="1">
                          <a:latin typeface="Cambria Math"/>
                          <a:ea typeface="Cambria Math"/>
                        </a:rPr>
                        <m:t>𝒚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b="1" i="1" ker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3CAF825-55C1-44C5-98FD-1CDC5601E9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6870" y="6098020"/>
                <a:ext cx="3387467" cy="400110"/>
              </a:xfrm>
              <a:prstGeom prst="rect">
                <a:avLst/>
              </a:prstGeom>
              <a:blipFill>
                <a:blip r:embed="rId7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8749AA1-1E1B-461B-BE8F-3370D0E431E6}"/>
                  </a:ext>
                </a:extLst>
              </p:cNvPr>
              <p:cNvSpPr/>
              <p:nvPr/>
            </p:nvSpPr>
            <p:spPr>
              <a:xfrm>
                <a:off x="974984" y="5885094"/>
                <a:ext cx="6616298" cy="8824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>
                          <a:latin typeface="Cambria Math"/>
                        </a:rPr>
                        <m:t>2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sz="200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sz="2000" i="1" ker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altLang="en-US" sz="20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latin typeface="Cambria Math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sSup>
                                    <m:sSupPr>
                                      <m:ctrlP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ja-JP" sz="20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en-US" sz="2000" i="1" ker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 ker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sz="2000" i="1" kern="0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ctrl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en-US" sz="20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latin typeface="Cambria Math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sSup>
                                    <m:sSupPr>
                                      <m:ctrlP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ja-JP" sz="20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𝑤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[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]</m:t>
                              </m:r>
                            </m:den>
                          </m:f>
                        </m:e>
                      </m:nary>
                      <m:r>
                        <a:rPr lang="en-US" alt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000" i="1">
                          <a:latin typeface="Cambria Math"/>
                        </a:rPr>
                        <m:t>2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sz="200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sz="2000" i="1" ker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altLang="en-US" sz="2000" i="1" ker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en-US" sz="20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en-US" sz="2000" i="1" ker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000" i="1" ker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en-US" sz="2000" i="1" ker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en-US" sz="2000" i="1" ker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en-US" sz="2000" i="1" ker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en-US" sz="2000" i="1" ker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en-US" sz="20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en-US" sz="2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ja-JP" sz="2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8749AA1-1E1B-461B-BE8F-3370D0E431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984" y="5885094"/>
                <a:ext cx="6616298" cy="8824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43BDD8D3-9A67-4120-8539-6DDD8B1B47BA}"/>
              </a:ext>
            </a:extLst>
          </p:cNvPr>
          <p:cNvSpPr/>
          <p:nvPr/>
        </p:nvSpPr>
        <p:spPr>
          <a:xfrm>
            <a:off x="7720492" y="6157060"/>
            <a:ext cx="814388" cy="3385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8024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1" grpId="0"/>
      <p:bldP spid="17" grpId="0"/>
      <p:bldP spid="2" grpId="0"/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2DE43-A3A7-4B40-980F-9D2B86616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vs Gauss-Newton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6276C3-5DE1-49A5-94FC-7AEEED5FD7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640" y="1612906"/>
                <a:ext cx="5929948" cy="524509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Gauss-Newton</a:t>
                </a:r>
                <a:endParaRPr lang="en-US" dirty="0">
                  <a:ea typeface="Cambria Math"/>
                </a:endParaRPr>
              </a:p>
              <a:p>
                <a:pPr lvl="1"/>
                <a:r>
                  <a:rPr lang="en-US" dirty="0"/>
                  <a:t>For square loss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en-US" i="1" ker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en-US" i="1" kern="0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en-US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en-US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latin typeface="Cambria Math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altLang="en-US" b="1" i="1" ker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en-US" i="1" ker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i="1" kern="0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en-US" i="1" kern="0">
                                        <a:latin typeface="Cambria Math"/>
                                        <a:ea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en-US" i="1" ker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Linearization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  <m:r>
                          <a:rPr lang="en-US" i="1">
                            <a:latin typeface="Cambria Math"/>
                          </a:rPr>
                          <m:t>;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dirty="0">
                    <a:ea typeface="Cambria Math"/>
                  </a:rPr>
                  <a:t> at </a:t>
                </a:r>
                <a14:m>
                  <m:oMath xmlns:m="http://schemas.openxmlformats.org/officeDocument/2006/math">
                    <m:r>
                      <a:rPr lang="en-US" altLang="en-US" b="1" i="1" ker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en-US" b="1" i="1" ker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>
                  <a:ea typeface="Cambria Math"/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  <a:ea typeface="Cambria Math"/>
                  </a:rPr>
                  <a:t>Solve the approximated least square with the closed-form solution to get 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altLang="ja-JP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𝒘</m:t>
                    </m:r>
                  </m:oMath>
                </a14:m>
                <a:endParaRPr lang="en-US" dirty="0">
                  <a:solidFill>
                    <a:srgbClr val="C00000"/>
                  </a:solidFill>
                  <a:ea typeface="Cambria Math"/>
                </a:endParaRPr>
              </a:p>
              <a:p>
                <a:pPr lvl="1"/>
                <a:r>
                  <a:rPr lang="en-US" dirty="0">
                    <a:ea typeface="Cambria Math"/>
                  </a:rPr>
                  <a:t>Update </a:t>
                </a:r>
                <a14:m>
                  <m:oMath xmlns:m="http://schemas.openxmlformats.org/officeDocument/2006/math">
                    <m:r>
                      <a:rPr lang="en-US" altLang="en-US" b="1" i="1" ker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en-US" b="1" i="1" ker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ea typeface="Cambria Math"/>
                  </a:rPr>
                  <a:t> by </a:t>
                </a:r>
                <a14:m>
                  <m:oMath xmlns:m="http://schemas.openxmlformats.org/officeDocument/2006/math">
                    <m:r>
                      <a:rPr lang="en-US" altLang="en-US" b="1" i="1" ker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en-US" b="1" i="1" ker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ea typeface="Cambria Math"/>
                  </a:rPr>
                  <a:t> +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altLang="ja-JP" b="1" i="1">
                        <a:latin typeface="Cambria Math" panose="02040503050406030204" pitchFamily="18" charset="0"/>
                        <a:ea typeface="Cambria Math"/>
                      </a:rPr>
                      <m:t>𝒘</m:t>
                    </m:r>
                  </m:oMath>
                </a14:m>
                <a:endParaRPr lang="en-US" dirty="0">
                  <a:ea typeface="Cambria Math"/>
                </a:endParaRPr>
              </a:p>
              <a:p>
                <a:pPr marL="457200" lvl="1" indent="0">
                  <a:buNone/>
                </a:pPr>
                <a:endParaRPr lang="en-US" dirty="0">
                  <a:ea typeface="Cambria Math"/>
                </a:endParaRPr>
              </a:p>
              <a:p>
                <a:r>
                  <a:rPr lang="en-US" dirty="0">
                    <a:ea typeface="Cambria Math"/>
                  </a:rPr>
                  <a:t>Gradient descent</a:t>
                </a:r>
              </a:p>
              <a:p>
                <a:pPr lvl="1"/>
                <a:r>
                  <a:rPr lang="en-US" dirty="0"/>
                  <a:t>For any kind of loss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dirty="0">
                    <a:ea typeface="Cambria Math"/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Linearization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dirty="0">
                    <a:ea typeface="Cambria Math"/>
                  </a:rPr>
                  <a:t> at </a:t>
                </a:r>
                <a14:m>
                  <m:oMath xmlns:m="http://schemas.openxmlformats.org/officeDocument/2006/math">
                    <m:r>
                      <a:rPr lang="en-US" altLang="en-US" b="1" i="1" ker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en-US" b="1" i="1" ker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>
                  <a:ea typeface="Cambria Math"/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  <a:ea typeface="Cambria Math"/>
                  </a:rPr>
                  <a:t>Set 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altLang="ja-JP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  <a:ea typeface="Cambria Math"/>
                  </a:rPr>
                  <a:t> to the direction of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en-US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ea typeface="Cambria Math"/>
                </a:endParaRPr>
              </a:p>
              <a:p>
                <a:pPr lvl="1"/>
                <a:r>
                  <a:rPr lang="en-US" dirty="0">
                    <a:ea typeface="Cambria Math"/>
                  </a:rPr>
                  <a:t>Update </a:t>
                </a:r>
                <a14:m>
                  <m:oMath xmlns:m="http://schemas.openxmlformats.org/officeDocument/2006/math">
                    <m:r>
                      <a:rPr lang="en-US" altLang="en-US" b="1" i="1" ker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en-US" b="1" i="1" ker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ea typeface="Cambria Math"/>
                  </a:rPr>
                  <a:t> by </a:t>
                </a:r>
                <a14:m>
                  <m:oMath xmlns:m="http://schemas.openxmlformats.org/officeDocument/2006/math">
                    <m:r>
                      <a:rPr lang="en-US" altLang="en-US" b="1" i="1" ker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en-US" b="1" i="1" ker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ea typeface="Cambria Math"/>
                  </a:rPr>
                  <a:t> +</a:t>
                </a:r>
                <a14:m>
                  <m:oMath xmlns:m="http://schemas.openxmlformats.org/officeDocument/2006/math">
                    <m:r>
                      <a:rPr lang="en-US" altLang="en-US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altLang="ja-JP" i="1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altLang="ja-JP" b="1" i="1">
                        <a:latin typeface="Cambria Math" panose="02040503050406030204" pitchFamily="18" charset="0"/>
                        <a:ea typeface="Cambria Math"/>
                      </a:rPr>
                      <m:t>𝒘</m:t>
                    </m:r>
                  </m:oMath>
                </a14:m>
                <a:endParaRPr lang="en-US" dirty="0">
                  <a:ea typeface="Cambria Math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6276C3-5DE1-49A5-94FC-7AEEED5FD7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640" y="1612906"/>
                <a:ext cx="5929948" cy="5245094"/>
              </a:xfrm>
              <a:blipFill>
                <a:blip r:embed="rId2"/>
                <a:stretch>
                  <a:fillRect l="-1850" t="-3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0095201-C021-427A-99F2-14F9B43AC3B9}"/>
              </a:ext>
            </a:extLst>
          </p:cNvPr>
          <p:cNvCxnSpPr>
            <a:cxnSpLocks/>
          </p:cNvCxnSpPr>
          <p:nvPr/>
        </p:nvCxnSpPr>
        <p:spPr>
          <a:xfrm>
            <a:off x="6275224" y="3601526"/>
            <a:ext cx="19953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E62501B-3A7C-412C-B564-03E98BD52BDD}"/>
              </a:ext>
            </a:extLst>
          </p:cNvPr>
          <p:cNvCxnSpPr>
            <a:cxnSpLocks/>
          </p:cNvCxnSpPr>
          <p:nvPr/>
        </p:nvCxnSpPr>
        <p:spPr>
          <a:xfrm flipV="1">
            <a:off x="6585313" y="1978723"/>
            <a:ext cx="0" cy="2013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19F279B-B4CD-40A8-B9C2-3626E95A938E}"/>
              </a:ext>
            </a:extLst>
          </p:cNvPr>
          <p:cNvSpPr/>
          <p:nvPr/>
        </p:nvSpPr>
        <p:spPr>
          <a:xfrm>
            <a:off x="6149650" y="2211735"/>
            <a:ext cx="1957227" cy="1648044"/>
          </a:xfrm>
          <a:custGeom>
            <a:avLst/>
            <a:gdLst>
              <a:gd name="connsiteX0" fmla="*/ 3220872 w 3220872"/>
              <a:gd name="connsiteY0" fmla="*/ 0 h 1674386"/>
              <a:gd name="connsiteX1" fmla="*/ 2688609 w 3220872"/>
              <a:gd name="connsiteY1" fmla="*/ 900752 h 1674386"/>
              <a:gd name="connsiteX2" fmla="*/ 1985749 w 3220872"/>
              <a:gd name="connsiteY2" fmla="*/ 1460310 h 1674386"/>
              <a:gd name="connsiteX3" fmla="*/ 1248770 w 3220872"/>
              <a:gd name="connsiteY3" fmla="*/ 1644555 h 1674386"/>
              <a:gd name="connsiteX4" fmla="*/ 0 w 3220872"/>
              <a:gd name="connsiteY4" fmla="*/ 1671850 h 1674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0872" h="1674386">
                <a:moveTo>
                  <a:pt x="3220872" y="0"/>
                </a:moveTo>
                <a:cubicBezTo>
                  <a:pt x="3057667" y="328683"/>
                  <a:pt x="2894463" y="657367"/>
                  <a:pt x="2688609" y="900752"/>
                </a:cubicBezTo>
                <a:cubicBezTo>
                  <a:pt x="2482755" y="1144137"/>
                  <a:pt x="2225722" y="1336343"/>
                  <a:pt x="1985749" y="1460310"/>
                </a:cubicBezTo>
                <a:cubicBezTo>
                  <a:pt x="1745776" y="1584277"/>
                  <a:pt x="1579728" y="1609298"/>
                  <a:pt x="1248770" y="1644555"/>
                </a:cubicBezTo>
                <a:cubicBezTo>
                  <a:pt x="917812" y="1679812"/>
                  <a:pt x="458906" y="1675831"/>
                  <a:pt x="0" y="1671850"/>
                </a:cubicBezTo>
              </a:path>
            </a:pathLst>
          </a:cu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E67274E-92C5-43AE-90B6-90067421BD56}"/>
                  </a:ext>
                </a:extLst>
              </p:cNvPr>
              <p:cNvSpPr/>
              <p:nvPr/>
            </p:nvSpPr>
            <p:spPr>
              <a:xfrm>
                <a:off x="8321179" y="3382484"/>
                <a:ext cx="414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E67274E-92C5-43AE-90B6-90067421BD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179" y="3382484"/>
                <a:ext cx="41421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1277B12-23D3-4D2F-A054-87A2D7DB4B27}"/>
                  </a:ext>
                </a:extLst>
              </p:cNvPr>
              <p:cNvSpPr/>
              <p:nvPr/>
            </p:nvSpPr>
            <p:spPr>
              <a:xfrm>
                <a:off x="6727590" y="1734951"/>
                <a:ext cx="1379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1277B12-23D3-4D2F-A054-87A2D7DB4B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590" y="1734951"/>
                <a:ext cx="137928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C1EFE6F9-AE07-423C-B0E6-73D34BE3825E}"/>
              </a:ext>
            </a:extLst>
          </p:cNvPr>
          <p:cNvGrpSpPr/>
          <p:nvPr/>
        </p:nvGrpSpPr>
        <p:grpSpPr>
          <a:xfrm>
            <a:off x="7237337" y="2253428"/>
            <a:ext cx="1107996" cy="1822473"/>
            <a:chOff x="7237337" y="2253428"/>
            <a:chExt cx="1107996" cy="182247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D0A39CC-3DD8-4098-96D0-49253A65F07A}"/>
                </a:ext>
              </a:extLst>
            </p:cNvPr>
            <p:cNvGrpSpPr/>
            <p:nvPr/>
          </p:nvGrpSpPr>
          <p:grpSpPr>
            <a:xfrm>
              <a:off x="7237337" y="2975308"/>
              <a:ext cx="1107996" cy="1100593"/>
              <a:chOff x="6867345" y="2985428"/>
              <a:chExt cx="1107996" cy="1100593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37153647-4CC2-430B-9816-E29C31F292E5}"/>
                  </a:ext>
                </a:extLst>
              </p:cNvPr>
              <p:cNvGrpSpPr/>
              <p:nvPr/>
            </p:nvGrpSpPr>
            <p:grpSpPr>
              <a:xfrm>
                <a:off x="6867345" y="3449984"/>
                <a:ext cx="1107996" cy="636037"/>
                <a:chOff x="6867345" y="3449984"/>
                <a:chExt cx="1107996" cy="636037"/>
              </a:xfrm>
            </p:grpSpPr>
            <p:sp>
              <p:nvSpPr>
                <p:cNvPr id="13" name="Multiplication Sign 12">
                  <a:extLst>
                    <a:ext uri="{FF2B5EF4-FFF2-40B4-BE49-F238E27FC236}">
                      <a16:creationId xmlns:a16="http://schemas.microsoft.com/office/drawing/2014/main" id="{7F70C7A1-342B-46CC-BA2B-EF8B9FE8368D}"/>
                    </a:ext>
                  </a:extLst>
                </p:cNvPr>
                <p:cNvSpPr/>
                <p:nvPr/>
              </p:nvSpPr>
              <p:spPr>
                <a:xfrm>
                  <a:off x="7423080" y="3449984"/>
                  <a:ext cx="231167" cy="303084"/>
                </a:xfrm>
                <a:prstGeom prst="mathMultiply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Rectangle 13">
                      <a:extLst>
                        <a:ext uri="{FF2B5EF4-FFF2-40B4-BE49-F238E27FC236}">
                          <a16:creationId xmlns:a16="http://schemas.microsoft.com/office/drawing/2014/main" id="{6817E7C7-FB7C-47E7-B080-A49142ED20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7345" y="3716689"/>
                      <a:ext cx="1107996" cy="369332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lvl="1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4" name="Rectangle 13">
                      <a:extLst>
                        <a:ext uri="{FF2B5EF4-FFF2-40B4-BE49-F238E27FC236}">
                          <a16:creationId xmlns:a16="http://schemas.microsoft.com/office/drawing/2014/main" id="{6817E7C7-FB7C-47E7-B080-A49142ED208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67345" y="3716689"/>
                      <a:ext cx="1107996" cy="36933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1CDAFC6-AFFE-4141-A61B-49764C4B27C0}"/>
                  </a:ext>
                </a:extLst>
              </p:cNvPr>
              <p:cNvCxnSpPr/>
              <p:nvPr/>
            </p:nvCxnSpPr>
            <p:spPr>
              <a:xfrm flipV="1">
                <a:off x="7540143" y="2985428"/>
                <a:ext cx="0" cy="51876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E984171-3E18-4083-8B7B-999FDC9372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85356" y="2253428"/>
              <a:ext cx="641834" cy="164804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7D7F208-B739-4F70-9C59-D6F3F8D2AB9C}"/>
              </a:ext>
            </a:extLst>
          </p:cNvPr>
          <p:cNvGrpSpPr/>
          <p:nvPr/>
        </p:nvGrpSpPr>
        <p:grpSpPr>
          <a:xfrm>
            <a:off x="9658419" y="1734951"/>
            <a:ext cx="2501134" cy="2416871"/>
            <a:chOff x="9658419" y="1734951"/>
            <a:chExt cx="2501134" cy="2416871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7610379-DADF-4401-9B9C-3D78A4DCF834}"/>
                </a:ext>
              </a:extLst>
            </p:cNvPr>
            <p:cNvCxnSpPr>
              <a:cxnSpLocks/>
            </p:cNvCxnSpPr>
            <p:nvPr/>
          </p:nvCxnSpPr>
          <p:spPr>
            <a:xfrm>
              <a:off x="9709910" y="3651855"/>
              <a:ext cx="19953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CC1134-2E48-40BB-8C25-804C6353D3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9999" y="2029052"/>
              <a:ext cx="0" cy="201340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83FAE78-7A0A-4A8D-BC07-A0D573D89C76}"/>
                    </a:ext>
                  </a:extLst>
                </p:cNvPr>
                <p:cNvSpPr/>
                <p:nvPr/>
              </p:nvSpPr>
              <p:spPr>
                <a:xfrm>
                  <a:off x="9658419" y="1734951"/>
                  <a:ext cx="250113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83FAE78-7A0A-4A8D-BC07-A0D573D89C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8419" y="1734951"/>
                  <a:ext cx="2501134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6251DC2-FE21-46E9-BEDE-6427809710A1}"/>
                </a:ext>
              </a:extLst>
            </p:cNvPr>
            <p:cNvSpPr/>
            <p:nvPr/>
          </p:nvSpPr>
          <p:spPr>
            <a:xfrm>
              <a:off x="9860507" y="2142699"/>
              <a:ext cx="1487606" cy="1501661"/>
            </a:xfrm>
            <a:custGeom>
              <a:avLst/>
              <a:gdLst>
                <a:gd name="connsiteX0" fmla="*/ 1487606 w 1487606"/>
                <a:gd name="connsiteY0" fmla="*/ 0 h 1501661"/>
                <a:gd name="connsiteX1" fmla="*/ 1405720 w 1487606"/>
                <a:gd name="connsiteY1" fmla="*/ 525438 h 1501661"/>
                <a:gd name="connsiteX2" fmla="*/ 1282890 w 1487606"/>
                <a:gd name="connsiteY2" fmla="*/ 1016758 h 1501661"/>
                <a:gd name="connsiteX3" fmla="*/ 1078174 w 1487606"/>
                <a:gd name="connsiteY3" fmla="*/ 1494429 h 1501661"/>
                <a:gd name="connsiteX4" fmla="*/ 941696 w 1487606"/>
                <a:gd name="connsiteY4" fmla="*/ 1276065 h 1501661"/>
                <a:gd name="connsiteX5" fmla="*/ 634621 w 1487606"/>
                <a:gd name="connsiteY5" fmla="*/ 887104 h 1501661"/>
                <a:gd name="connsiteX6" fmla="*/ 341194 w 1487606"/>
                <a:gd name="connsiteY6" fmla="*/ 696035 h 1501661"/>
                <a:gd name="connsiteX7" fmla="*/ 0 w 1487606"/>
                <a:gd name="connsiteY7" fmla="*/ 518614 h 150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606" h="1501661">
                  <a:moveTo>
                    <a:pt x="1487606" y="0"/>
                  </a:moveTo>
                  <a:cubicBezTo>
                    <a:pt x="1463722" y="177989"/>
                    <a:pt x="1439839" y="355978"/>
                    <a:pt x="1405720" y="525438"/>
                  </a:cubicBezTo>
                  <a:cubicBezTo>
                    <a:pt x="1371601" y="694898"/>
                    <a:pt x="1337481" y="855259"/>
                    <a:pt x="1282890" y="1016758"/>
                  </a:cubicBezTo>
                  <a:cubicBezTo>
                    <a:pt x="1228299" y="1178257"/>
                    <a:pt x="1135040" y="1451211"/>
                    <a:pt x="1078174" y="1494429"/>
                  </a:cubicBezTo>
                  <a:cubicBezTo>
                    <a:pt x="1021308" y="1537647"/>
                    <a:pt x="1015621" y="1377286"/>
                    <a:pt x="941696" y="1276065"/>
                  </a:cubicBezTo>
                  <a:cubicBezTo>
                    <a:pt x="867771" y="1174844"/>
                    <a:pt x="734705" y="983776"/>
                    <a:pt x="634621" y="887104"/>
                  </a:cubicBezTo>
                  <a:cubicBezTo>
                    <a:pt x="534537" y="790432"/>
                    <a:pt x="446964" y="757450"/>
                    <a:pt x="341194" y="696035"/>
                  </a:cubicBezTo>
                  <a:cubicBezTo>
                    <a:pt x="235424" y="634620"/>
                    <a:pt x="117712" y="576617"/>
                    <a:pt x="0" y="518614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68EBF8B-D90D-4A17-9D26-C3490EE553FE}"/>
                </a:ext>
              </a:extLst>
            </p:cNvPr>
            <p:cNvSpPr/>
            <p:nvPr/>
          </p:nvSpPr>
          <p:spPr>
            <a:xfrm>
              <a:off x="10822675" y="2149522"/>
              <a:ext cx="552734" cy="1522173"/>
            </a:xfrm>
            <a:custGeom>
              <a:avLst/>
              <a:gdLst>
                <a:gd name="connsiteX0" fmla="*/ 552734 w 552734"/>
                <a:gd name="connsiteY0" fmla="*/ 0 h 1522173"/>
                <a:gd name="connsiteX1" fmla="*/ 388961 w 552734"/>
                <a:gd name="connsiteY1" fmla="*/ 852985 h 1522173"/>
                <a:gd name="connsiteX2" fmla="*/ 266131 w 552734"/>
                <a:gd name="connsiteY2" fmla="*/ 1426191 h 1522173"/>
                <a:gd name="connsiteX3" fmla="*/ 238835 w 552734"/>
                <a:gd name="connsiteY3" fmla="*/ 1480782 h 1522173"/>
                <a:gd name="connsiteX4" fmla="*/ 122829 w 552734"/>
                <a:gd name="connsiteY4" fmla="*/ 1003111 h 1522173"/>
                <a:gd name="connsiteX5" fmla="*/ 0 w 552734"/>
                <a:gd name="connsiteY5" fmla="*/ 6824 h 152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34" h="1522173">
                  <a:moveTo>
                    <a:pt x="552734" y="0"/>
                  </a:moveTo>
                  <a:cubicBezTo>
                    <a:pt x="494731" y="307643"/>
                    <a:pt x="436728" y="615287"/>
                    <a:pt x="388961" y="852985"/>
                  </a:cubicBezTo>
                  <a:cubicBezTo>
                    <a:pt x="341194" y="1090683"/>
                    <a:pt x="291152" y="1321558"/>
                    <a:pt x="266131" y="1426191"/>
                  </a:cubicBezTo>
                  <a:cubicBezTo>
                    <a:pt x="241110" y="1530824"/>
                    <a:pt x="262719" y="1551295"/>
                    <a:pt x="238835" y="1480782"/>
                  </a:cubicBezTo>
                  <a:cubicBezTo>
                    <a:pt x="214951" y="1410269"/>
                    <a:pt x="162635" y="1248771"/>
                    <a:pt x="122829" y="1003111"/>
                  </a:cubicBezTo>
                  <a:cubicBezTo>
                    <a:pt x="83023" y="757451"/>
                    <a:pt x="41511" y="382137"/>
                    <a:pt x="0" y="6824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5C00FA7-D9A9-4540-96EB-D50369EFEE4B}"/>
                    </a:ext>
                  </a:extLst>
                </p:cNvPr>
                <p:cNvSpPr/>
                <p:nvPr/>
              </p:nvSpPr>
              <p:spPr>
                <a:xfrm>
                  <a:off x="11715173" y="3458405"/>
                  <a:ext cx="41421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5C00FA7-D9A9-4540-96EB-D50369EFEE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15173" y="3458405"/>
                  <a:ext cx="414216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3A0C3BC-A0C5-4CC8-95BD-12AAE460AC6D}"/>
                </a:ext>
              </a:extLst>
            </p:cNvPr>
            <p:cNvGrpSpPr/>
            <p:nvPr/>
          </p:nvGrpSpPr>
          <p:grpSpPr>
            <a:xfrm>
              <a:off x="10631331" y="3051229"/>
              <a:ext cx="1107996" cy="1100593"/>
              <a:chOff x="6867345" y="2985428"/>
              <a:chExt cx="1107996" cy="1100593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B70B8360-B1AC-4700-AA42-228CBC3FA518}"/>
                  </a:ext>
                </a:extLst>
              </p:cNvPr>
              <p:cNvGrpSpPr/>
              <p:nvPr/>
            </p:nvGrpSpPr>
            <p:grpSpPr>
              <a:xfrm>
                <a:off x="6867345" y="3449984"/>
                <a:ext cx="1107996" cy="636037"/>
                <a:chOff x="6867345" y="3449984"/>
                <a:chExt cx="1107996" cy="636037"/>
              </a:xfrm>
            </p:grpSpPr>
            <p:sp>
              <p:nvSpPr>
                <p:cNvPr id="34" name="Multiplication Sign 33">
                  <a:extLst>
                    <a:ext uri="{FF2B5EF4-FFF2-40B4-BE49-F238E27FC236}">
                      <a16:creationId xmlns:a16="http://schemas.microsoft.com/office/drawing/2014/main" id="{7502F2B1-31C1-4030-BE95-7B43BD2F7E3D}"/>
                    </a:ext>
                  </a:extLst>
                </p:cNvPr>
                <p:cNvSpPr/>
                <p:nvPr/>
              </p:nvSpPr>
              <p:spPr>
                <a:xfrm>
                  <a:off x="7423080" y="3449984"/>
                  <a:ext cx="231167" cy="303084"/>
                </a:xfrm>
                <a:prstGeom prst="mathMultiply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Rectangle 34">
                      <a:extLst>
                        <a:ext uri="{FF2B5EF4-FFF2-40B4-BE49-F238E27FC236}">
                          <a16:creationId xmlns:a16="http://schemas.microsoft.com/office/drawing/2014/main" id="{C671BF06-DBF8-4B3B-A992-97D1493352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7345" y="3716689"/>
                      <a:ext cx="1107996" cy="369332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lvl="1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5" name="Rectangle 34">
                      <a:extLst>
                        <a:ext uri="{FF2B5EF4-FFF2-40B4-BE49-F238E27FC236}">
                          <a16:creationId xmlns:a16="http://schemas.microsoft.com/office/drawing/2014/main" id="{C671BF06-DBF8-4B3B-A992-97D1493352B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67345" y="3716689"/>
                      <a:ext cx="1107996" cy="36933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0293D698-0AD6-4BC2-A055-21D0070F406C}"/>
                  </a:ext>
                </a:extLst>
              </p:cNvPr>
              <p:cNvCxnSpPr/>
              <p:nvPr/>
            </p:nvCxnSpPr>
            <p:spPr>
              <a:xfrm flipV="1">
                <a:off x="7540143" y="2985428"/>
                <a:ext cx="0" cy="51876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4C880FC-0C23-49FF-AA42-9BFDC1D94252}"/>
              </a:ext>
            </a:extLst>
          </p:cNvPr>
          <p:cNvGrpSpPr/>
          <p:nvPr/>
        </p:nvGrpSpPr>
        <p:grpSpPr>
          <a:xfrm>
            <a:off x="7257650" y="4674083"/>
            <a:ext cx="1107996" cy="2146039"/>
            <a:chOff x="7257650" y="4674083"/>
            <a:chExt cx="1107996" cy="2146039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2F7E9FD-804A-4730-85A5-FF61A9898313}"/>
                </a:ext>
              </a:extLst>
            </p:cNvPr>
            <p:cNvGrpSpPr/>
            <p:nvPr/>
          </p:nvGrpSpPr>
          <p:grpSpPr>
            <a:xfrm>
              <a:off x="7257650" y="5719529"/>
              <a:ext cx="1107996" cy="1100593"/>
              <a:chOff x="6867345" y="2985428"/>
              <a:chExt cx="1107996" cy="1100593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C22179A0-ADA7-4299-B8C1-38035E761BB2}"/>
                  </a:ext>
                </a:extLst>
              </p:cNvPr>
              <p:cNvGrpSpPr/>
              <p:nvPr/>
            </p:nvGrpSpPr>
            <p:grpSpPr>
              <a:xfrm>
                <a:off x="6867345" y="3449984"/>
                <a:ext cx="1107996" cy="636037"/>
                <a:chOff x="6867345" y="3449984"/>
                <a:chExt cx="1107996" cy="636037"/>
              </a:xfrm>
            </p:grpSpPr>
            <p:sp>
              <p:nvSpPr>
                <p:cNvPr id="45" name="Multiplication Sign 44">
                  <a:extLst>
                    <a:ext uri="{FF2B5EF4-FFF2-40B4-BE49-F238E27FC236}">
                      <a16:creationId xmlns:a16="http://schemas.microsoft.com/office/drawing/2014/main" id="{75945CB1-BEEC-4AB9-9B57-C0B0D8D95C99}"/>
                    </a:ext>
                  </a:extLst>
                </p:cNvPr>
                <p:cNvSpPr/>
                <p:nvPr/>
              </p:nvSpPr>
              <p:spPr>
                <a:xfrm>
                  <a:off x="7423080" y="3449984"/>
                  <a:ext cx="231167" cy="303084"/>
                </a:xfrm>
                <a:prstGeom prst="mathMultiply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Rectangle 45">
                      <a:extLst>
                        <a:ext uri="{FF2B5EF4-FFF2-40B4-BE49-F238E27FC236}">
                          <a16:creationId xmlns:a16="http://schemas.microsoft.com/office/drawing/2014/main" id="{C4872DEB-DDE2-461F-A203-9C4C4970B6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7345" y="3716689"/>
                      <a:ext cx="1107996" cy="369332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lvl="1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6" name="Rectangle 45">
                      <a:extLst>
                        <a:ext uri="{FF2B5EF4-FFF2-40B4-BE49-F238E27FC236}">
                          <a16:creationId xmlns:a16="http://schemas.microsoft.com/office/drawing/2014/main" id="{C4872DEB-DDE2-461F-A203-9C4C4970B63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67345" y="3716689"/>
                      <a:ext cx="1107996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081A8B8A-4552-4F63-8E4F-1B58B3CBD707}"/>
                  </a:ext>
                </a:extLst>
              </p:cNvPr>
              <p:cNvCxnSpPr/>
              <p:nvPr/>
            </p:nvCxnSpPr>
            <p:spPr>
              <a:xfrm flipV="1">
                <a:off x="7540143" y="2985428"/>
                <a:ext cx="0" cy="51876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4E5FCF2-F98F-42D4-9F32-1210E963BF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1457" y="4674083"/>
              <a:ext cx="348128" cy="180177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045F6E6-B290-461F-8A9D-503F4166D810}"/>
              </a:ext>
            </a:extLst>
          </p:cNvPr>
          <p:cNvGrpSpPr/>
          <p:nvPr/>
        </p:nvGrpSpPr>
        <p:grpSpPr>
          <a:xfrm>
            <a:off x="6255102" y="4412102"/>
            <a:ext cx="2501134" cy="2324251"/>
            <a:chOff x="6255102" y="4412102"/>
            <a:chExt cx="2501134" cy="2324251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B2C0A8A-3AAD-416E-BE93-80FBACF6AC34}"/>
                </a:ext>
              </a:extLst>
            </p:cNvPr>
            <p:cNvCxnSpPr>
              <a:cxnSpLocks/>
            </p:cNvCxnSpPr>
            <p:nvPr/>
          </p:nvCxnSpPr>
          <p:spPr>
            <a:xfrm>
              <a:off x="6295537" y="6345747"/>
              <a:ext cx="19953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6EAEC9D-DB2B-421D-8E35-AD7D5230B7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5626" y="4722944"/>
              <a:ext cx="0" cy="201340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90FE3F7-E52F-47A5-A21F-4F8E0B24735F}"/>
                    </a:ext>
                  </a:extLst>
                </p:cNvPr>
                <p:cNvSpPr/>
                <p:nvPr/>
              </p:nvSpPr>
              <p:spPr>
                <a:xfrm>
                  <a:off x="8341492" y="6126705"/>
                  <a:ext cx="41421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90FE3F7-E52F-47A5-A21F-4F8E0B2473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1492" y="6126705"/>
                  <a:ext cx="41421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5D6537D-4732-4E97-88E4-CA0AF2AD0E2F}"/>
                    </a:ext>
                  </a:extLst>
                </p:cNvPr>
                <p:cNvSpPr/>
                <p:nvPr/>
              </p:nvSpPr>
              <p:spPr>
                <a:xfrm>
                  <a:off x="6255102" y="4412102"/>
                  <a:ext cx="250113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5D6537D-4732-4E97-88E4-CA0AF2AD0E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5102" y="4412102"/>
                  <a:ext cx="2501134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14586D3-006F-4C73-9FB9-FA2811F888C5}"/>
                </a:ext>
              </a:extLst>
            </p:cNvPr>
            <p:cNvSpPr/>
            <p:nvPr/>
          </p:nvSpPr>
          <p:spPr>
            <a:xfrm>
              <a:off x="6529080" y="4825833"/>
              <a:ext cx="1487606" cy="1501661"/>
            </a:xfrm>
            <a:custGeom>
              <a:avLst/>
              <a:gdLst>
                <a:gd name="connsiteX0" fmla="*/ 1487606 w 1487606"/>
                <a:gd name="connsiteY0" fmla="*/ 0 h 1501661"/>
                <a:gd name="connsiteX1" fmla="*/ 1405720 w 1487606"/>
                <a:gd name="connsiteY1" fmla="*/ 525438 h 1501661"/>
                <a:gd name="connsiteX2" fmla="*/ 1282890 w 1487606"/>
                <a:gd name="connsiteY2" fmla="*/ 1016758 h 1501661"/>
                <a:gd name="connsiteX3" fmla="*/ 1078174 w 1487606"/>
                <a:gd name="connsiteY3" fmla="*/ 1494429 h 1501661"/>
                <a:gd name="connsiteX4" fmla="*/ 941696 w 1487606"/>
                <a:gd name="connsiteY4" fmla="*/ 1276065 h 1501661"/>
                <a:gd name="connsiteX5" fmla="*/ 634621 w 1487606"/>
                <a:gd name="connsiteY5" fmla="*/ 887104 h 1501661"/>
                <a:gd name="connsiteX6" fmla="*/ 341194 w 1487606"/>
                <a:gd name="connsiteY6" fmla="*/ 696035 h 1501661"/>
                <a:gd name="connsiteX7" fmla="*/ 0 w 1487606"/>
                <a:gd name="connsiteY7" fmla="*/ 518614 h 150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606" h="1501661">
                  <a:moveTo>
                    <a:pt x="1487606" y="0"/>
                  </a:moveTo>
                  <a:cubicBezTo>
                    <a:pt x="1463722" y="177989"/>
                    <a:pt x="1439839" y="355978"/>
                    <a:pt x="1405720" y="525438"/>
                  </a:cubicBezTo>
                  <a:cubicBezTo>
                    <a:pt x="1371601" y="694898"/>
                    <a:pt x="1337481" y="855259"/>
                    <a:pt x="1282890" y="1016758"/>
                  </a:cubicBezTo>
                  <a:cubicBezTo>
                    <a:pt x="1228299" y="1178257"/>
                    <a:pt x="1135040" y="1451211"/>
                    <a:pt x="1078174" y="1494429"/>
                  </a:cubicBezTo>
                  <a:cubicBezTo>
                    <a:pt x="1021308" y="1537647"/>
                    <a:pt x="1015621" y="1377286"/>
                    <a:pt x="941696" y="1276065"/>
                  </a:cubicBezTo>
                  <a:cubicBezTo>
                    <a:pt x="867771" y="1174844"/>
                    <a:pt x="734705" y="983776"/>
                    <a:pt x="634621" y="887104"/>
                  </a:cubicBezTo>
                  <a:cubicBezTo>
                    <a:pt x="534537" y="790432"/>
                    <a:pt x="446964" y="757450"/>
                    <a:pt x="341194" y="696035"/>
                  </a:cubicBezTo>
                  <a:cubicBezTo>
                    <a:pt x="235424" y="634620"/>
                    <a:pt x="117712" y="576617"/>
                    <a:pt x="0" y="518614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C2980CD-0173-454E-A7CF-BA41702FE3A4}"/>
              </a:ext>
            </a:extLst>
          </p:cNvPr>
          <p:cNvGrpSpPr/>
          <p:nvPr/>
        </p:nvGrpSpPr>
        <p:grpSpPr>
          <a:xfrm>
            <a:off x="6352718" y="3437301"/>
            <a:ext cx="1451886" cy="649236"/>
            <a:chOff x="6352718" y="3437301"/>
            <a:chExt cx="1451886" cy="649236"/>
          </a:xfrm>
        </p:grpSpPr>
        <p:sp>
          <p:nvSpPr>
            <p:cNvPr id="49" name="Multiplication Sign 48">
              <a:extLst>
                <a:ext uri="{FF2B5EF4-FFF2-40B4-BE49-F238E27FC236}">
                  <a16:creationId xmlns:a16="http://schemas.microsoft.com/office/drawing/2014/main" id="{D07F6F4B-D441-4201-8458-DFB89425D0AD}"/>
                </a:ext>
              </a:extLst>
            </p:cNvPr>
            <p:cNvSpPr/>
            <p:nvPr/>
          </p:nvSpPr>
          <p:spPr>
            <a:xfrm>
              <a:off x="7503373" y="3437301"/>
              <a:ext cx="231167" cy="30308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AC29531B-CB34-4F06-8B21-2FF69CD0F43F}"/>
                    </a:ext>
                  </a:extLst>
                </p:cNvPr>
                <p:cNvSpPr/>
                <p:nvPr/>
              </p:nvSpPr>
              <p:spPr>
                <a:xfrm>
                  <a:off x="6352718" y="3717205"/>
                  <a:ext cx="14518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m:rPr>
                            <m:nor/>
                          </m:rPr>
                          <a:rPr lang="en-US" dirty="0">
                            <a:ea typeface="Cambria Math"/>
                          </a:rPr>
                          <m:t>+ </m:t>
                        </m:r>
                        <m:r>
                          <a:rPr lang="en-US" altLang="ja-JP" i="1"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en-US" altLang="ja-JP" b="1" i="1">
                            <a:latin typeface="Cambria Math" panose="02040503050406030204" pitchFamily="18" charset="0"/>
                            <a:ea typeface="Cambria Math"/>
                          </a:rPr>
                          <m:t>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AC29531B-CB34-4F06-8B21-2FF69CD0F4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2718" y="3717205"/>
                  <a:ext cx="1451886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2B372BC-141C-4006-897F-00E852AE6976}"/>
              </a:ext>
            </a:extLst>
          </p:cNvPr>
          <p:cNvGrpSpPr/>
          <p:nvPr/>
        </p:nvGrpSpPr>
        <p:grpSpPr>
          <a:xfrm>
            <a:off x="9791067" y="3515785"/>
            <a:ext cx="1451886" cy="649236"/>
            <a:chOff x="6352718" y="3437301"/>
            <a:chExt cx="1451886" cy="649236"/>
          </a:xfrm>
        </p:grpSpPr>
        <p:sp>
          <p:nvSpPr>
            <p:cNvPr id="51" name="Multiplication Sign 50">
              <a:extLst>
                <a:ext uri="{FF2B5EF4-FFF2-40B4-BE49-F238E27FC236}">
                  <a16:creationId xmlns:a16="http://schemas.microsoft.com/office/drawing/2014/main" id="{BE5D2173-DEBE-4880-AEC8-9735D7FFC830}"/>
                </a:ext>
              </a:extLst>
            </p:cNvPr>
            <p:cNvSpPr/>
            <p:nvPr/>
          </p:nvSpPr>
          <p:spPr>
            <a:xfrm>
              <a:off x="7503373" y="3437301"/>
              <a:ext cx="231167" cy="30308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A7242349-1B5D-4202-8A65-1A1D1CD1F11E}"/>
                    </a:ext>
                  </a:extLst>
                </p:cNvPr>
                <p:cNvSpPr/>
                <p:nvPr/>
              </p:nvSpPr>
              <p:spPr>
                <a:xfrm>
                  <a:off x="6352718" y="3717205"/>
                  <a:ext cx="14518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m:rPr>
                            <m:nor/>
                          </m:rPr>
                          <a:rPr lang="en-US" dirty="0">
                            <a:ea typeface="Cambria Math"/>
                          </a:rPr>
                          <m:t>+ </m:t>
                        </m:r>
                        <m:r>
                          <a:rPr lang="en-US" altLang="ja-JP" i="1"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en-US" altLang="ja-JP" b="1" i="1">
                            <a:latin typeface="Cambria Math" panose="02040503050406030204" pitchFamily="18" charset="0"/>
                            <a:ea typeface="Cambria Math"/>
                          </a:rPr>
                          <m:t>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A7242349-1B5D-4202-8A65-1A1D1CD1F1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2718" y="3717205"/>
                  <a:ext cx="1451886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7193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CA1B6-2D62-4308-8F4B-4316BE3BC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Minimizing the error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181169-B9F3-4C28-9172-ABA9AD7B0C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Find a set of parameters (</a:t>
                </a:r>
                <a:r>
                  <a:rPr lang="en-US" altLang="en-US" i="1" dirty="0"/>
                  <a:t>w</a:t>
                </a:r>
                <a:r>
                  <a:rPr lang="en-US" altLang="en-US" dirty="0"/>
                  <a:t>, </a:t>
                </a:r>
                <a:r>
                  <a:rPr lang="en-US" altLang="en-US" i="1" dirty="0"/>
                  <a:t>b</a:t>
                </a:r>
                <a:r>
                  <a:rPr lang="en-US" altLang="en-US" dirty="0"/>
                  <a:t>) that </a:t>
                </a:r>
                <a:r>
                  <a:rPr lang="ja-JP" altLang="en-US" dirty="0"/>
                  <a:t>“</a:t>
                </a:r>
                <a:r>
                  <a:rPr lang="en-US" altLang="ja-JP" dirty="0"/>
                  <a:t>best</a:t>
                </a:r>
                <a:r>
                  <a:rPr lang="ja-JP" altLang="en-US" dirty="0"/>
                  <a:t>”</a:t>
                </a:r>
                <a:r>
                  <a:rPr lang="en-US" altLang="ja-JP" dirty="0"/>
                  <a:t> fit the data</a:t>
                </a:r>
              </a:p>
              <a:p>
                <a:pPr lvl="1"/>
                <a:r>
                  <a:rPr lang="en-US" altLang="en-US" dirty="0"/>
                  <a:t>Minimize the difference between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  <m:t>𝒘</m:t>
                        </m:r>
                      </m:e>
                    </m:acc>
                  </m:oMath>
                </a14:m>
                <a:endParaRPr lang="en-US" b="1" dirty="0"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/>
                                  <a:ea typeface="Cambria Math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b="1" dirty="0">
                  <a:ea typeface="Cambria Math"/>
                </a:endParaRPr>
              </a:p>
              <a:p>
                <a:r>
                  <a:rPr lang="ja-JP" altLang="en-US" dirty="0"/>
                  <a:t>“</a:t>
                </a:r>
                <a:r>
                  <a:rPr lang="en-US" altLang="ja-JP" dirty="0"/>
                  <a:t>Least squares</a:t>
                </a:r>
                <a:r>
                  <a:rPr lang="ja-JP" altLang="en-US" dirty="0"/>
                  <a:t>”</a:t>
                </a:r>
                <a:r>
                  <a:rPr lang="en-US" altLang="ja-JP" dirty="0"/>
                  <a:t> approximation </a:t>
                </a:r>
              </a:p>
              <a:p>
                <a:pPr lvl="1"/>
                <a:r>
                  <a:rPr lang="en-US" altLang="en-US" dirty="0"/>
                  <a:t>Look for the best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US" altLang="en-US" dirty="0"/>
                  <a:t> that makes sum of the squared error </a:t>
                </a:r>
                <a:r>
                  <a:rPr lang="en-US" altLang="en-US" i="1" dirty="0"/>
                  <a:t>(SSE)</a:t>
                </a:r>
                <a:r>
                  <a:rPr lang="en-US" altLang="en-US" dirty="0"/>
                  <a:t> as small as possible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181169-B9F3-4C28-9172-ABA9AD7B0C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6" t="-2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63B99764-A14C-4277-A14C-B2E822D9A022}"/>
              </a:ext>
            </a:extLst>
          </p:cNvPr>
          <p:cNvGrpSpPr/>
          <p:nvPr/>
        </p:nvGrpSpPr>
        <p:grpSpPr>
          <a:xfrm>
            <a:off x="9104948" y="1542975"/>
            <a:ext cx="2362200" cy="2362200"/>
            <a:chOff x="7924800" y="2209800"/>
            <a:chExt cx="2362200" cy="2362200"/>
          </a:xfrm>
        </p:grpSpPr>
        <p:sp>
          <p:nvSpPr>
            <p:cNvPr id="5" name="Line 4">
              <a:extLst>
                <a:ext uri="{FF2B5EF4-FFF2-40B4-BE49-F238E27FC236}">
                  <a16:creationId xmlns:a16="http://schemas.microsoft.com/office/drawing/2014/main" id="{3428E3BF-C63A-450A-9164-7A02E766C8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01000" y="2209800"/>
              <a:ext cx="0" cy="2286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D4992BC1-6684-42D4-9009-3D1C38428B8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9143206" y="3353594"/>
              <a:ext cx="1588" cy="2286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7">
              <a:extLst>
                <a:ext uri="{FF2B5EF4-FFF2-40B4-BE49-F238E27FC236}">
                  <a16:creationId xmlns:a16="http://schemas.microsoft.com/office/drawing/2014/main" id="{AEDAF948-650F-4051-947D-EE784302D4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296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8">
              <a:extLst>
                <a:ext uri="{FF2B5EF4-FFF2-40B4-BE49-F238E27FC236}">
                  <a16:creationId xmlns:a16="http://schemas.microsoft.com/office/drawing/2014/main" id="{2DDEAD99-1201-4E1C-89DA-83DF3817C5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582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5EA2A604-6DF7-40D7-BF0A-FAA256B8FC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868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10">
              <a:extLst>
                <a:ext uri="{FF2B5EF4-FFF2-40B4-BE49-F238E27FC236}">
                  <a16:creationId xmlns:a16="http://schemas.microsoft.com/office/drawing/2014/main" id="{BA70D6F8-13DF-41DF-8D3F-8C194B7FF1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154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11">
              <a:extLst>
                <a:ext uri="{FF2B5EF4-FFF2-40B4-BE49-F238E27FC236}">
                  <a16:creationId xmlns:a16="http://schemas.microsoft.com/office/drawing/2014/main" id="{92B163FE-E129-432E-AAB1-89DB68E9AD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440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2">
              <a:extLst>
                <a:ext uri="{FF2B5EF4-FFF2-40B4-BE49-F238E27FC236}">
                  <a16:creationId xmlns:a16="http://schemas.microsoft.com/office/drawing/2014/main" id="{CE423F7C-2E29-4BE4-A3CA-61250881BF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726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3">
              <a:extLst>
                <a:ext uri="{FF2B5EF4-FFF2-40B4-BE49-F238E27FC236}">
                  <a16:creationId xmlns:a16="http://schemas.microsoft.com/office/drawing/2014/main" id="{E53EDC07-8A4F-422C-A24E-9A7DD341AE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12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4">
              <a:extLst>
                <a:ext uri="{FF2B5EF4-FFF2-40B4-BE49-F238E27FC236}">
                  <a16:creationId xmlns:a16="http://schemas.microsoft.com/office/drawing/2014/main" id="{B30434DC-8F1B-4600-AF02-4E869680D2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298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5">
              <a:extLst>
                <a:ext uri="{FF2B5EF4-FFF2-40B4-BE49-F238E27FC236}">
                  <a16:creationId xmlns:a16="http://schemas.microsoft.com/office/drawing/2014/main" id="{3AA8D3BB-8A04-45FC-9DD8-24555B5850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584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6">
              <a:extLst>
                <a:ext uri="{FF2B5EF4-FFF2-40B4-BE49-F238E27FC236}">
                  <a16:creationId xmlns:a16="http://schemas.microsoft.com/office/drawing/2014/main" id="{CBB576E7-678E-472D-B90D-859E3D2CE58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41910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7">
              <a:extLst>
                <a:ext uri="{FF2B5EF4-FFF2-40B4-BE49-F238E27FC236}">
                  <a16:creationId xmlns:a16="http://schemas.microsoft.com/office/drawing/2014/main" id="{4E9C6084-1374-4D50-8A0A-FCBBE8EE3FB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39624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18">
              <a:extLst>
                <a:ext uri="{FF2B5EF4-FFF2-40B4-BE49-F238E27FC236}">
                  <a16:creationId xmlns:a16="http://schemas.microsoft.com/office/drawing/2014/main" id="{DBE316DB-A348-4448-B92D-F945F4AAFDE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37338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19">
              <a:extLst>
                <a:ext uri="{FF2B5EF4-FFF2-40B4-BE49-F238E27FC236}">
                  <a16:creationId xmlns:a16="http://schemas.microsoft.com/office/drawing/2014/main" id="{E3C0D76A-688F-43E7-8FF0-76FA3DE46D4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35052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20">
              <a:extLst>
                <a:ext uri="{FF2B5EF4-FFF2-40B4-BE49-F238E27FC236}">
                  <a16:creationId xmlns:a16="http://schemas.microsoft.com/office/drawing/2014/main" id="{ECB8C887-83DD-4B25-A3F2-5E13A94239B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3276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21">
              <a:extLst>
                <a:ext uri="{FF2B5EF4-FFF2-40B4-BE49-F238E27FC236}">
                  <a16:creationId xmlns:a16="http://schemas.microsoft.com/office/drawing/2014/main" id="{191CAAC0-5628-4E01-AE5B-484914E3BDB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30480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22">
              <a:extLst>
                <a:ext uri="{FF2B5EF4-FFF2-40B4-BE49-F238E27FC236}">
                  <a16:creationId xmlns:a16="http://schemas.microsoft.com/office/drawing/2014/main" id="{58B7E76A-DBF8-40CE-BA04-4405476B7EB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28194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23">
              <a:extLst>
                <a:ext uri="{FF2B5EF4-FFF2-40B4-BE49-F238E27FC236}">
                  <a16:creationId xmlns:a16="http://schemas.microsoft.com/office/drawing/2014/main" id="{BAA64491-BB94-4684-86FF-D2BDC299486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25908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24">
              <a:extLst>
                <a:ext uri="{FF2B5EF4-FFF2-40B4-BE49-F238E27FC236}">
                  <a16:creationId xmlns:a16="http://schemas.microsoft.com/office/drawing/2014/main" id="{0665F02C-62A4-4E2B-B448-071337868F2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23622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Oval 25">
              <a:extLst>
                <a:ext uri="{FF2B5EF4-FFF2-40B4-BE49-F238E27FC236}">
                  <a16:creationId xmlns:a16="http://schemas.microsoft.com/office/drawing/2014/main" id="{5072991F-C3FF-4CCF-A2C4-942162902B2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172450" y="4451350"/>
              <a:ext cx="109538" cy="1095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6" name="Oval 26">
              <a:extLst>
                <a:ext uri="{FF2B5EF4-FFF2-40B4-BE49-F238E27FC236}">
                  <a16:creationId xmlns:a16="http://schemas.microsoft.com/office/drawing/2014/main" id="{BF3D2986-3E08-4DBE-9B43-2D5F7F0598A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401053" y="4445000"/>
              <a:ext cx="109538" cy="1095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7" name="Oval 27">
              <a:extLst>
                <a:ext uri="{FF2B5EF4-FFF2-40B4-BE49-F238E27FC236}">
                  <a16:creationId xmlns:a16="http://schemas.microsoft.com/office/drawing/2014/main" id="{D7CB40B1-3ED4-4C9D-9D29-DCECF15E69E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943850" y="3067050"/>
              <a:ext cx="109538" cy="1095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744A71D-FFD1-4735-BB94-431F1C4382A5}"/>
                  </a:ext>
                </a:extLst>
              </p:cNvPr>
              <p:cNvSpPr txBox="1"/>
              <p:nvPr/>
            </p:nvSpPr>
            <p:spPr>
              <a:xfrm>
                <a:off x="388423" y="4416254"/>
                <a:ext cx="11822856" cy="21623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𝐸</m:t>
                      </m:r>
                      <m:r>
                        <a:rPr lang="en-US" sz="240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4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4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  <m:t>𝒘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4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acc>
                                    <m:accPr>
                                      <m:chr m:val="̃"/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𝒘</m:t>
                                      </m:r>
                                    </m:e>
                                  </m:acc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/>
                              </a:rPr>
                              <m:t>𝒘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……,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/>
                              </a:rPr>
                              <m:t>𝒘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acc>
                                <m:accPr>
                                  <m:chr m:val="̃"/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𝒘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acc>
                                <m:accPr>
                                  <m:chr m:val="̃"/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𝒘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̃"/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𝒘</m:t>
                                </m:r>
                              </m:e>
                            </m:ac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744A71D-FFD1-4735-BB94-431F1C438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23" y="4416254"/>
                <a:ext cx="11822856" cy="21623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863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CA198-7D7E-4700-B48B-162C5D61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vs Gauss-Newton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A3E4E8-36DF-45BE-A229-CDF080928D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Gauss-Newton can be seen as “quadratic approximation”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  <m:t>𝒘</m:t>
                        </m:r>
                      </m:e>
                    </m:d>
                  </m:oMath>
                </a14:m>
                <a:endParaRPr lang="en-US" b="1" dirty="0">
                  <a:ea typeface="Cambria Math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As we use the quadratic term, the approximation is good for a larger </a:t>
                </a:r>
                <a14:m>
                  <m:oMath xmlns:m="http://schemas.openxmlformats.org/officeDocument/2006/math">
                    <m:r>
                      <a:rPr lang="en-US" altLang="en-US" i="1" ker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altLang="en-US" b="1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/>
                      </a:rPr>
                      <m:t>𝒘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Thus we can directly update </a:t>
                </a:r>
                <a14:m>
                  <m:oMath xmlns:m="http://schemas.openxmlformats.org/officeDocument/2006/math">
                    <m:r>
                      <a:rPr lang="en-US" altLang="en-US" b="1" i="1" ker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en-US" b="1" i="1" ker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ea typeface="Cambria Math"/>
                  </a:rPr>
                  <a:t> by </a:t>
                </a:r>
                <a14:m>
                  <m:oMath xmlns:m="http://schemas.openxmlformats.org/officeDocument/2006/math">
                    <m:r>
                      <a:rPr lang="en-US" altLang="en-US" b="1" i="1" ker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en-US" b="1" i="1" ker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ea typeface="Cambria Math"/>
                  </a:rPr>
                  <a:t> +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altLang="ja-JP" b="1" i="1">
                        <a:latin typeface="Cambria Math" panose="02040503050406030204" pitchFamily="18" charset="0"/>
                        <a:ea typeface="Cambria Math"/>
                      </a:rPr>
                      <m:t>𝒘</m:t>
                    </m:r>
                  </m:oMath>
                </a14:m>
                <a:r>
                  <a:rPr lang="en-US" dirty="0">
                    <a:ea typeface="Cambria Math"/>
                  </a:rPr>
                  <a:t> (without a learning rate </a:t>
                </a:r>
                <a14:m>
                  <m:oMath xmlns:m="http://schemas.openxmlformats.org/officeDocument/2006/math">
                    <m:r>
                      <a:rPr lang="en-US" altLang="en-US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>
                    <a:ea typeface="Cambria Math"/>
                  </a:rPr>
                  <a:t>)</a:t>
                </a:r>
              </a:p>
              <a:p>
                <a:pPr lvl="1"/>
                <a:r>
                  <a:rPr lang="en-US" dirty="0">
                    <a:ea typeface="Cambria Math"/>
                  </a:rPr>
                  <a:t>In practice, you can also do </a:t>
                </a:r>
                <a14:m>
                  <m:oMath xmlns:m="http://schemas.openxmlformats.org/officeDocument/2006/math">
                    <m:r>
                      <a:rPr lang="en-US" altLang="en-US" b="1" i="1" ker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en-US" b="1" i="1" ker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ea typeface="Cambria Math"/>
                  </a:rPr>
                  <a:t> by </a:t>
                </a:r>
                <a14:m>
                  <m:oMath xmlns:m="http://schemas.openxmlformats.org/officeDocument/2006/math">
                    <m:r>
                      <a:rPr lang="en-US" altLang="en-US" b="1" i="1" ker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en-US" b="1" i="1" ker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ea typeface="Cambria Math"/>
                  </a:rPr>
                  <a:t> +</a:t>
                </a:r>
                <a14:m>
                  <m:oMath xmlns:m="http://schemas.openxmlformats.org/officeDocument/2006/math">
                    <m:r>
                      <a:rPr lang="en-US" altLang="en-US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altLang="ja-JP" i="1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altLang="ja-JP" b="1" i="1">
                        <a:latin typeface="Cambria Math" panose="02040503050406030204" pitchFamily="18" charset="0"/>
                        <a:ea typeface="Cambria Math"/>
                      </a:rPr>
                      <m:t>𝒘</m:t>
                    </m:r>
                  </m:oMath>
                </a14:m>
                <a:endParaRPr lang="en-US" dirty="0">
                  <a:ea typeface="Cambria Math"/>
                </a:endParaRPr>
              </a:p>
              <a:p>
                <a:pPr lvl="1"/>
                <a:endParaRPr lang="en-US" dirty="0">
                  <a:ea typeface="Cambria Math"/>
                </a:endParaRP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A3E4E8-36DF-45BE-A229-CDF080928D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6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49CF26A-E515-4DF6-93D8-6CE74B4A4417}"/>
                  </a:ext>
                </a:extLst>
              </p:cNvPr>
              <p:cNvSpPr/>
              <p:nvPr/>
            </p:nvSpPr>
            <p:spPr>
              <a:xfrm>
                <a:off x="102358" y="2177728"/>
                <a:ext cx="12089641" cy="21775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2400" i="1" kern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400" i="1" ker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altLang="en-US" sz="2400" i="1" ker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en-US" sz="2400" b="1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400" i="1" ker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en-US" altLang="en-US" sz="2400" b="1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𝒘</m:t>
                          </m:r>
                        </m:e>
                      </m:d>
                      <m:r>
                        <a:rPr lang="en-US" altLang="en-US" sz="2400" i="1" ker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sz="240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sz="2400" i="1" ker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en-US" sz="2400" i="1" ker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en-US" sz="2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en-US" sz="2400" i="1" kern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∇</m:t>
                                          </m:r>
                                        </m:e>
                                        <m:sub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d>
                                        <m:dPr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en-US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en-US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en-US" sz="2400" b="1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en-US" sz="2400" b="0" i="1" kern="0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altLang="en-US" sz="2400" i="1" kern="0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∆</m:t>
                                  </m:r>
                                  <m:r>
                                    <a:rPr lang="en-US" altLang="en-US" sz="2400" b="1" i="1" ker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𝒘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en-US" altLang="en-US" sz="2400" i="1" kern="0">
                                      <a:latin typeface="Cambria Math"/>
                                      <a:ea typeface="Cambria Math"/>
                                    </a:rPr>
                                    <m:t>∆</m:t>
                                  </m:r>
                                  <m:sSub>
                                    <m:sSubPr>
                                      <m:ctrlPr>
                                        <a:rPr lang="en-US" altLang="en-US" sz="2400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2400" i="1" kern="0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 sz="2400" i="1" kern="0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en-US" sz="2400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en-US" sz="2400" b="1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𝒘</m:t>
                                      </m:r>
                                      <m:r>
                                        <a:rPr lang="en-US" altLang="en-US" sz="2400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en-US" sz="2400" i="1" ker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en-US" sz="2400" i="1" ker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en-US" sz="2400" i="1" kern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400" i="1" ker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en-US" altLang="en-US" sz="2400" b="1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𝒘</m:t>
                          </m:r>
                        </m:e>
                        <m:sup>
                          <m:r>
                            <a:rPr lang="en-US" altLang="en-US" sz="2400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en-US" sz="240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en-US" sz="2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en-US" sz="24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en-US" sz="2400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en-US" sz="24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 sz="24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a:rPr lang="en-US" altLang="en-US" sz="24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alt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en-US" sz="24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 sz="24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a:rPr lang="en-US" altLang="en-US" sz="24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altLang="en-US" sz="2400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en-US" altLang="en-US" sz="2400" i="1" ker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altLang="en-US" sz="2400" b="1" i="1" ker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𝒘</m:t>
                      </m:r>
                      <m:r>
                        <a:rPr lang="en-US" altLang="en-US" sz="2400" b="1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−</m:t>
                      </m:r>
                      <m:r>
                        <a:rPr lang="en-US" altLang="en-US" sz="2400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2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sz="240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sz="2400" i="1" ker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en-US" sz="2400" i="1" ker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altLang="en-US" sz="2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sz="2400" i="1" kern="0">
                                      <a:latin typeface="Cambria Math"/>
                                      <a:ea typeface="Cambria Math"/>
                                    </a:rPr>
                                    <m:t>∆</m:t>
                                  </m:r>
                                  <m:sSub>
                                    <m:sSubPr>
                                      <m:ctrlPr>
                                        <a:rPr lang="en-US" altLang="en-US" sz="2400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2400" i="1" kern="0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 sz="2400" i="1" kern="0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en-US" sz="2400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en-US" sz="2400" b="1" i="1" kern="0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 sz="2400" b="1" i="1" kern="0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a:rPr lang="en-US" altLang="en-US" sz="2400" b="1" i="1" kern="0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altLang="en-US" sz="2400" i="1" ker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 sz="2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en-US" sz="2400" b="1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en-US" sz="2400" i="1" ker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en-US" sz="2400" i="1" ker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en-US" altLang="en-US" sz="2400" b="1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𝒘</m:t>
                          </m:r>
                        </m:e>
                      </m:nary>
                      <m:r>
                        <a:rPr lang="en-US" altLang="en-US" sz="2400" b="0" i="0" kern="0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sz="240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sz="2400" i="1" ker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en-US" sz="2400" i="1" ker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sz="2400" i="1" kern="0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altLang="en-US" sz="2400" i="1" ker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400" i="1" ker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sz="2400" i="1" kern="0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en-US" sz="2400" i="1" ker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en-US" sz="2400" b="1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 sz="2400" b="1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en-US" sz="2400" b="1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en-US" sz="2400" i="1" ker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  <m:r>
                        <a:rPr lang="en-US" altLang="en-US" sz="2400" i="1" ker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en-US" altLang="en-US" sz="2400" i="1" ker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en-US" sz="2400" i="1" kern="0"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en-US" sz="2400" i="1" ker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en-US" sz="2400" i="1" ker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en-US" sz="2400" b="1" i="1" kern="0">
                              <a:latin typeface="Cambria Math" panose="02040503050406030204" pitchFamily="18" charset="0"/>
                              <a:ea typeface="Cambria Math"/>
                            </a:rPr>
                            <m:t>𝒘</m:t>
                          </m:r>
                          <m:r>
                            <a:rPr lang="en-US" altLang="en-US" sz="2400" i="1" kern="0">
                              <a:latin typeface="Cambria Math" panose="02040503050406030204" pitchFamily="18" charset="0"/>
                              <a:ea typeface="Cambria Math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49CF26A-E515-4DF6-93D8-6CE74B4A44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58" y="2177728"/>
                <a:ext cx="12089641" cy="21775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507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1EC2-6FD9-44BA-8D8D-CCB3B107D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2-order Taylor expansion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725253-ED2F-4D7F-BF49-E13CE5B52F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640" y="1612906"/>
                <a:ext cx="11724640" cy="532015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Taylor series expansion (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altLang="en-US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Hessian matrix </a:t>
                </a:r>
                <a14:m>
                  <m:oMath xmlns:m="http://schemas.openxmlformats.org/officeDocument/2006/math">
                    <m:r>
                      <a:rPr lang="en-US" altLang="en-US" i="1" ker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Newton’s method</a:t>
                </a:r>
                <a:endParaRPr lang="en-US" dirty="0">
                  <a:ea typeface="Cambria Math"/>
                </a:endParaRPr>
              </a:p>
              <a:p>
                <a:pPr lvl="1"/>
                <a:r>
                  <a:rPr lang="en-US" dirty="0"/>
                  <a:t>For any kind of loss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dirty="0">
                    <a:ea typeface="Cambria Math"/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Quadratic approximation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dirty="0">
                    <a:ea typeface="Cambria Math"/>
                  </a:rPr>
                  <a:t> at </a:t>
                </a:r>
                <a14:m>
                  <m:oMath xmlns:m="http://schemas.openxmlformats.org/officeDocument/2006/math">
                    <m:r>
                      <a:rPr lang="en-US" altLang="en-US" b="1" i="1" ker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en-US" b="1" i="1" ker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  <a:ea typeface="Cambria Math"/>
                  </a:rPr>
                  <a:t>Solve the quadratic approximation to get 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altLang="ja-JP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𝒘</m:t>
                    </m:r>
                    <m:r>
                      <a:rPr lang="en-US" altLang="ja-JP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altLang="en-US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en-US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en-US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alt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  <a:ea typeface="Cambria Math"/>
                </a:endParaRPr>
              </a:p>
              <a:p>
                <a:pPr lvl="1"/>
                <a:r>
                  <a:rPr lang="en-US" dirty="0">
                    <a:ea typeface="Cambria Math"/>
                  </a:rPr>
                  <a:t>Update </a:t>
                </a:r>
                <a14:m>
                  <m:oMath xmlns:m="http://schemas.openxmlformats.org/officeDocument/2006/math">
                    <m:r>
                      <a:rPr lang="en-US" altLang="en-US" b="1" i="1" ker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en-US" b="1" i="1" ker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ea typeface="Cambria Math"/>
                  </a:rPr>
                  <a:t> by </a:t>
                </a:r>
                <a14:m>
                  <m:oMath xmlns:m="http://schemas.openxmlformats.org/officeDocument/2006/math">
                    <m:r>
                      <a:rPr lang="en-US" altLang="en-US" b="1" i="1" ker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en-US" b="1" i="1" ker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ea typeface="Cambria Math"/>
                  </a:rPr>
                  <a:t> +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altLang="ja-JP" b="1" i="1">
                        <a:latin typeface="Cambria Math" panose="02040503050406030204" pitchFamily="18" charset="0"/>
                        <a:ea typeface="Cambria Math"/>
                      </a:rPr>
                      <m:t>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Pros: faster convergence; Cons: </a:t>
                </a:r>
                <a14:m>
                  <m:oMath xmlns:m="http://schemas.openxmlformats.org/officeDocument/2006/math">
                    <m:r>
                      <a:rPr lang="en-US" altLang="en-US" i="1" ker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 ker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en-US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are time consuming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725253-ED2F-4D7F-BF49-E13CE5B52F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640" y="1612906"/>
                <a:ext cx="11724640" cy="5320157"/>
              </a:xfrm>
              <a:blipFill>
                <a:blip r:embed="rId2"/>
                <a:stretch>
                  <a:fillRect l="-936" t="-1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D9A4D5-9948-4256-B60A-387D09148CBF}"/>
                  </a:ext>
                </a:extLst>
              </p:cNvPr>
              <p:cNvSpPr txBox="1"/>
              <p:nvPr/>
            </p:nvSpPr>
            <p:spPr>
              <a:xfrm>
                <a:off x="683655" y="2204664"/>
                <a:ext cx="7838492" cy="624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en-US" alt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altLang="en-US" sz="24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en-US" sz="2400" b="1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ja-JP" sz="2400" i="1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altLang="en-US" sz="2400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en-US" sz="2400" kern="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 ker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en-US" altLang="en-US" sz="2400" b="1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𝒘</m:t>
                        </m:r>
                      </m:e>
                      <m:sup>
                        <m:r>
                          <a:rPr lang="en-US" alt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en-US" sz="2400" i="1" kern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altLang="en-US" sz="2400" i="1" ker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altLang="en-US" sz="2400" b="1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/>
                      </a:rPr>
                      <m:t>𝒘</m:t>
                    </m:r>
                  </m:oMath>
                </a14:m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40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en-US" sz="2400" dirty="0"/>
                  <a:t> H.O.T.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D9A4D5-9948-4256-B60A-387D09148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55" y="2204664"/>
                <a:ext cx="7838492" cy="624082"/>
              </a:xfrm>
              <a:prstGeom prst="rect">
                <a:avLst/>
              </a:prstGeom>
              <a:blipFill>
                <a:blip r:embed="rId3"/>
                <a:stretch>
                  <a:fillRect r="-233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222C2C8-47CA-4241-AFE8-2B8B97709CAB}"/>
                  </a:ext>
                </a:extLst>
              </p:cNvPr>
              <p:cNvSpPr/>
              <p:nvPr/>
            </p:nvSpPr>
            <p:spPr>
              <a:xfrm>
                <a:off x="4472669" y="2978203"/>
                <a:ext cx="4462119" cy="1566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kern="0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en-US" i="1" ker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en-US" i="1" ker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en-US" b="1" i="1" kern="0">
                                                    <a:latin typeface="Cambria Math" panose="02040503050406030204" pitchFamily="18" charset="0"/>
                                                  </a:rPr>
                                                  <m:t>𝒘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en-US" i="1" kern="0">
                                                <a:latin typeface="Cambria Math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𝑤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[1]</m:t>
                                    </m:r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𝑤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[1]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en-US" i="1" ker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en-US" i="1" ker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en-US" b="1" i="1" kern="0">
                                                    <a:latin typeface="Cambria Math" panose="02040503050406030204" pitchFamily="18" charset="0"/>
                                                  </a:rPr>
                                                  <m:t>𝒘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en-US" i="1" kern="0">
                                                <a:latin typeface="Cambria Math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𝑤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[1]</m:t>
                                    </m:r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𝑤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[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𝐾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]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en-US" i="1" ker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en-US" i="1" ker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en-US" b="1" i="1" kern="0">
                                                    <a:latin typeface="Cambria Math" panose="02040503050406030204" pitchFamily="18" charset="0"/>
                                                  </a:rPr>
                                                  <m:t>𝒘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en-US" i="1" kern="0">
                                                <a:latin typeface="Cambria Math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𝑤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[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𝐾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]</m:t>
                                    </m:r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𝑤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[1]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en-US" i="1" ker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en-US" i="1" ker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en-US" b="1" i="1" kern="0">
                                                    <a:latin typeface="Cambria Math" panose="02040503050406030204" pitchFamily="18" charset="0"/>
                                                  </a:rPr>
                                                  <m:t>𝒘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en-US" i="1" kern="0">
                                                <a:latin typeface="Cambria Math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𝑤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[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𝐾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]</m:t>
                                    </m:r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𝑤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[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𝐾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]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222C2C8-47CA-4241-AFE8-2B8B97709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669" y="2978203"/>
                <a:ext cx="4462119" cy="15660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664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Benefits, Issues, Helpers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4639" y="1498600"/>
            <a:ext cx="11658397" cy="5105400"/>
          </a:xfrm>
        </p:spPr>
        <p:txBody>
          <a:bodyPr>
            <a:normAutofit/>
          </a:bodyPr>
          <a:lstStyle/>
          <a:p>
            <a:pPr>
              <a:spcBef>
                <a:spcPts val="200"/>
              </a:spcBef>
            </a:pPr>
            <a:r>
              <a:rPr lang="en-US" altLang="en-US" sz="2400" dirty="0"/>
              <a:t>Benefits of gradient descent</a:t>
            </a:r>
          </a:p>
          <a:p>
            <a:pPr lvl="1">
              <a:spcBef>
                <a:spcPts val="200"/>
              </a:spcBef>
            </a:pPr>
            <a:r>
              <a:rPr lang="en-US" altLang="en-US" sz="2000" dirty="0"/>
              <a:t>No expensive matrix operations (i.e., inversion)</a:t>
            </a:r>
          </a:p>
          <a:p>
            <a:pPr lvl="1">
              <a:spcBef>
                <a:spcPts val="200"/>
              </a:spcBef>
            </a:pPr>
            <a:r>
              <a:rPr lang="en-US" altLang="en-US" sz="2000" dirty="0"/>
              <a:t>Non-SSE error functions (as long as gradient is well formed)</a:t>
            </a:r>
          </a:p>
          <a:p>
            <a:pPr lvl="1">
              <a:spcBef>
                <a:spcPts val="200"/>
              </a:spcBef>
            </a:pPr>
            <a:r>
              <a:rPr lang="en-US" altLang="en-US" sz="2000" dirty="0"/>
              <a:t>Easy to parallelize (supercomputers!)</a:t>
            </a:r>
          </a:p>
          <a:p>
            <a:pPr>
              <a:spcBef>
                <a:spcPts val="200"/>
              </a:spcBef>
            </a:pPr>
            <a:r>
              <a:rPr lang="en-US" altLang="en-US" sz="2400" dirty="0"/>
              <a:t>Issues</a:t>
            </a:r>
          </a:p>
          <a:p>
            <a:pPr lvl="1">
              <a:spcBef>
                <a:spcPts val="200"/>
              </a:spcBef>
            </a:pPr>
            <a:r>
              <a:rPr lang="en-US" altLang="en-US" sz="2000" dirty="0"/>
              <a:t>Can be misled by local minima</a:t>
            </a:r>
          </a:p>
          <a:p>
            <a:pPr lvl="2">
              <a:spcBef>
                <a:spcPts val="200"/>
              </a:spcBef>
            </a:pPr>
            <a:r>
              <a:rPr lang="en-US" altLang="en-US" sz="1800" dirty="0"/>
              <a:t>Get stuck at smaller valleys</a:t>
            </a:r>
          </a:p>
          <a:p>
            <a:pPr lvl="1">
              <a:spcBef>
                <a:spcPts val="200"/>
              </a:spcBef>
            </a:pPr>
            <a:r>
              <a:rPr lang="en-US" altLang="en-US" sz="2000" dirty="0"/>
              <a:t>Can get stuck on a flat plain</a:t>
            </a:r>
          </a:p>
          <a:p>
            <a:pPr lvl="2">
              <a:spcBef>
                <a:spcPts val="200"/>
              </a:spcBef>
            </a:pPr>
            <a:r>
              <a:rPr lang="en-US" altLang="en-US" sz="1800" dirty="0"/>
              <a:t>Flat region in state-space function </a:t>
            </a:r>
          </a:p>
          <a:p>
            <a:pPr lvl="1">
              <a:spcBef>
                <a:spcPts val="200"/>
              </a:spcBef>
            </a:pPr>
            <a:r>
              <a:rPr lang="en-US" altLang="en-US" sz="2000" dirty="0"/>
              <a:t>Can overshoot back and forth</a:t>
            </a:r>
          </a:p>
          <a:p>
            <a:pPr lvl="2">
              <a:spcBef>
                <a:spcPts val="200"/>
              </a:spcBef>
            </a:pPr>
            <a:r>
              <a:rPr lang="en-US" altLang="en-US" sz="1800" dirty="0"/>
              <a:t>Oscillate from side to side</a:t>
            </a:r>
          </a:p>
          <a:p>
            <a:pPr lvl="2">
              <a:spcBef>
                <a:spcPts val="200"/>
              </a:spcBef>
            </a:pPr>
            <a:r>
              <a:rPr lang="en-US" altLang="en-US" sz="1800" dirty="0"/>
              <a:t>Learning rate too large</a:t>
            </a:r>
          </a:p>
          <a:p>
            <a:pPr>
              <a:spcBef>
                <a:spcPts val="200"/>
              </a:spcBef>
            </a:pPr>
            <a:r>
              <a:rPr lang="en-US" altLang="en-US" sz="2400" dirty="0"/>
              <a:t>Helpers</a:t>
            </a:r>
          </a:p>
          <a:p>
            <a:pPr lvl="1">
              <a:spcBef>
                <a:spcPts val="200"/>
              </a:spcBef>
            </a:pPr>
            <a:r>
              <a:rPr lang="en-US" altLang="en-US" sz="2000" dirty="0"/>
              <a:t>Use random-restart to handle some problems</a:t>
            </a:r>
          </a:p>
          <a:p>
            <a:pPr lvl="2">
              <a:spcBef>
                <a:spcPts val="200"/>
              </a:spcBef>
            </a:pPr>
            <a:r>
              <a:rPr lang="en-US" altLang="en-US" sz="1800" dirty="0"/>
              <a:t>Do process multiple times with random initial parameters</a:t>
            </a:r>
          </a:p>
          <a:p>
            <a:pPr lvl="1">
              <a:spcBef>
                <a:spcPts val="200"/>
              </a:spcBef>
            </a:pPr>
            <a:r>
              <a:rPr lang="en-US" altLang="en-US" sz="2000" dirty="0"/>
              <a:t>Methods exist for selecting appropriate (best) learning rate at each iteration</a:t>
            </a:r>
          </a:p>
          <a:p>
            <a:pPr>
              <a:spcBef>
                <a:spcPts val="200"/>
              </a:spcBef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104275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Summary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Gauss-Newton non-linear least squares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Iterative approximation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Linearize model around current parameter guess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Apply Linear Least Squares methods to linearized model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Gradient descent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“Valley descending” (opposed to “hill climbing”)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Make the best update in parameters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In direction of negative gradient of error function</a:t>
            </a:r>
          </a:p>
          <a:p>
            <a:pPr lvl="1">
              <a:lnSpc>
                <a:spcPct val="90000"/>
              </a:lnSpc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71656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A98F7-DE4C-4EA6-8C2B-35972A8E8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254000"/>
            <a:ext cx="11724640" cy="915988"/>
          </a:xfrm>
        </p:spPr>
        <p:txBody>
          <a:bodyPr/>
          <a:lstStyle/>
          <a:p>
            <a:r>
              <a:rPr lang="en-US" altLang="en-US" dirty="0"/>
              <a:t>Minimizing the error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22586-210D-4D76-861D-F58584980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724640" cy="5245094"/>
          </a:xfrm>
        </p:spPr>
        <p:txBody>
          <a:bodyPr>
            <a:normAutofit/>
          </a:bodyPr>
          <a:lstStyle/>
          <a:p>
            <a:r>
              <a:rPr lang="en-US" altLang="en-US" dirty="0"/>
              <a:t>Many error functions are minimized by calculus</a:t>
            </a:r>
          </a:p>
          <a:p>
            <a:pPr lvl="1"/>
            <a:r>
              <a:rPr lang="en-US" altLang="en-US" dirty="0"/>
              <a:t>Derivatives (gradients) are zero when function at a (local) minimum </a:t>
            </a:r>
          </a:p>
          <a:p>
            <a:r>
              <a:rPr lang="en-US" altLang="en-US" dirty="0"/>
              <a:t>Error function</a:t>
            </a:r>
          </a:p>
          <a:p>
            <a:endParaRPr lang="en-US" altLang="en-US" sz="2000" dirty="0"/>
          </a:p>
          <a:p>
            <a:endParaRPr lang="en-US" altLang="en-US" sz="2000" dirty="0"/>
          </a:p>
          <a:p>
            <a:pPr marL="0" indent="0">
              <a:buNone/>
            </a:pPr>
            <a:endParaRPr lang="en-US" altLang="en-US" sz="2000" i="1" dirty="0"/>
          </a:p>
          <a:p>
            <a:pPr marL="0" indent="0">
              <a:buNone/>
            </a:pPr>
            <a:endParaRPr lang="en-US" altLang="en-US" sz="2000" i="1" dirty="0"/>
          </a:p>
          <a:p>
            <a:pPr marL="0" indent="0">
              <a:buNone/>
            </a:pPr>
            <a:endParaRPr lang="en-US" altLang="en-US" sz="2000" i="1" dirty="0"/>
          </a:p>
          <a:p>
            <a:r>
              <a:rPr lang="en-US" altLang="en-US" i="1" dirty="0"/>
              <a:t>E</a:t>
            </a:r>
            <a:r>
              <a:rPr lang="en-US" altLang="en-US" dirty="0"/>
              <a:t> has the shape of a </a:t>
            </a:r>
            <a:r>
              <a:rPr lang="en-US" altLang="en-US" u="sng" dirty="0"/>
              <a:t>parabola</a:t>
            </a:r>
          </a:p>
          <a:p>
            <a:pPr lvl="1"/>
            <a:r>
              <a:rPr lang="en-US" altLang="en-US" dirty="0"/>
              <a:t>Due to linear the function and SSE</a:t>
            </a:r>
          </a:p>
          <a:p>
            <a:pPr lvl="1"/>
            <a:r>
              <a:rPr lang="en-US" altLang="en-US" dirty="0"/>
              <a:t>Local minimum = global minimum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115265-07F4-42BC-959E-164FC9286AF9}"/>
                  </a:ext>
                </a:extLst>
              </p:cNvPr>
              <p:cNvSpPr txBox="1"/>
              <p:nvPr/>
            </p:nvSpPr>
            <p:spPr>
              <a:xfrm>
                <a:off x="3101807" y="2518550"/>
                <a:ext cx="8917474" cy="21623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𝐸</m:t>
                      </m:r>
                      <m:r>
                        <a:rPr lang="en-US" sz="24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4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4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  <m:t>𝒘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/>
                              </a:rPr>
                              <m:t>𝒘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, ……,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/>
                              </a:rPr>
                              <m:t>𝒘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acc>
                                <m:accPr>
                                  <m:chr m:val="̃"/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𝒘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acc>
                                <m:accPr>
                                  <m:chr m:val="̃"/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𝒘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̃"/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𝒘</m:t>
                                </m:r>
                              </m:e>
                            </m:acc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115265-07F4-42BC-959E-164FC9286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807" y="2518550"/>
                <a:ext cx="8917474" cy="21623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880166B-B997-4087-A3A2-3FADEA2BCD1F}"/>
                  </a:ext>
                </a:extLst>
              </p:cNvPr>
              <p:cNvSpPr/>
              <p:nvPr/>
            </p:nvSpPr>
            <p:spPr>
              <a:xfrm>
                <a:off x="4403999" y="6255891"/>
                <a:ext cx="4270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880166B-B997-4087-A3A2-3FADEA2BCD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3999" y="6255891"/>
                <a:ext cx="42704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6C542F3E-4A01-4853-BACB-9D224B5D98DC}"/>
              </a:ext>
            </a:extLst>
          </p:cNvPr>
          <p:cNvGrpSpPr/>
          <p:nvPr/>
        </p:nvGrpSpPr>
        <p:grpSpPr>
          <a:xfrm>
            <a:off x="4500065" y="4460366"/>
            <a:ext cx="4506331" cy="2409590"/>
            <a:chOff x="4291345" y="4460366"/>
            <a:chExt cx="4506331" cy="2409590"/>
          </a:xfrm>
        </p:grpSpPr>
        <p:pic>
          <p:nvPicPr>
            <p:cNvPr id="7" name="Picture 2" descr="Paraboloid - Wikipedia">
              <a:extLst>
                <a:ext uri="{FF2B5EF4-FFF2-40B4-BE49-F238E27FC236}">
                  <a16:creationId xmlns:a16="http://schemas.microsoft.com/office/drawing/2014/main" id="{048C828C-EA38-4AB3-B3B9-A6514B7360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5572" y="4460366"/>
              <a:ext cx="2433845" cy="2091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7F2996C-2C71-45AA-A9A7-CD06F0FBB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9506" y="4571307"/>
              <a:ext cx="0" cy="18692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65F7A7B-231F-401F-A969-F9A0CF6731A2}"/>
                </a:ext>
              </a:extLst>
            </p:cNvPr>
            <p:cNvCxnSpPr>
              <a:cxnSpLocks/>
            </p:cNvCxnSpPr>
            <p:nvPr/>
          </p:nvCxnSpPr>
          <p:spPr>
            <a:xfrm>
              <a:off x="5439506" y="6440557"/>
              <a:ext cx="2889485" cy="3379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A2AD988-EBF8-4712-AF0A-40680E02FC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1345" y="6440557"/>
              <a:ext cx="1148161" cy="3379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348FC19B-0FA4-40B2-BB3A-59B920C90301}"/>
                    </a:ext>
                  </a:extLst>
                </p:cNvPr>
                <p:cNvSpPr/>
                <p:nvPr/>
              </p:nvSpPr>
              <p:spPr>
                <a:xfrm>
                  <a:off x="8307414" y="6408291"/>
                  <a:ext cx="4902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348FC19B-0FA4-40B2-BB3A-59B920C903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7414" y="6408291"/>
                  <a:ext cx="490262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FE0D4FF-3725-46E9-97C4-F3049820257D}"/>
                    </a:ext>
                  </a:extLst>
                </p:cNvPr>
                <p:cNvSpPr/>
                <p:nvPr/>
              </p:nvSpPr>
              <p:spPr>
                <a:xfrm>
                  <a:off x="4968569" y="4813720"/>
                  <a:ext cx="45801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FE0D4FF-3725-46E9-97C4-F304982025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8569" y="4813720"/>
                  <a:ext cx="458011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8988C28-7842-44B5-8C23-9B570B6B67AA}"/>
              </a:ext>
            </a:extLst>
          </p:cNvPr>
          <p:cNvSpPr/>
          <p:nvPr/>
        </p:nvSpPr>
        <p:spPr>
          <a:xfrm>
            <a:off x="8110330" y="387626"/>
            <a:ext cx="1938131" cy="827309"/>
          </a:xfrm>
          <a:custGeom>
            <a:avLst/>
            <a:gdLst>
              <a:gd name="connsiteX0" fmla="*/ 0 w 1938131"/>
              <a:gd name="connsiteY0" fmla="*/ 0 h 827309"/>
              <a:gd name="connsiteX1" fmla="*/ 327992 w 1938131"/>
              <a:gd name="connsiteY1" fmla="*/ 576470 h 827309"/>
              <a:gd name="connsiteX2" fmla="*/ 785192 w 1938131"/>
              <a:gd name="connsiteY2" fmla="*/ 496957 h 827309"/>
              <a:gd name="connsiteX3" fmla="*/ 1302027 w 1938131"/>
              <a:gd name="connsiteY3" fmla="*/ 815009 h 827309"/>
              <a:gd name="connsiteX4" fmla="*/ 1938131 w 1938131"/>
              <a:gd name="connsiteY4" fmla="*/ 0 h 82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131" h="827309">
                <a:moveTo>
                  <a:pt x="0" y="0"/>
                </a:moveTo>
                <a:cubicBezTo>
                  <a:pt x="98563" y="246822"/>
                  <a:pt x="197127" y="493644"/>
                  <a:pt x="327992" y="576470"/>
                </a:cubicBezTo>
                <a:cubicBezTo>
                  <a:pt x="458857" y="659296"/>
                  <a:pt x="622853" y="457201"/>
                  <a:pt x="785192" y="496957"/>
                </a:cubicBezTo>
                <a:cubicBezTo>
                  <a:pt x="947531" y="536713"/>
                  <a:pt x="1109871" y="897835"/>
                  <a:pt x="1302027" y="815009"/>
                </a:cubicBezTo>
                <a:cubicBezTo>
                  <a:pt x="1494183" y="732183"/>
                  <a:pt x="1716157" y="366091"/>
                  <a:pt x="1938131" y="0"/>
                </a:cubicBezTo>
              </a:path>
            </a:pathLst>
          </a:cu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D1D71DD-3DB1-40AD-AE3B-C5EB0EC467BA}"/>
              </a:ext>
            </a:extLst>
          </p:cNvPr>
          <p:cNvGrpSpPr/>
          <p:nvPr/>
        </p:nvGrpSpPr>
        <p:grpSpPr>
          <a:xfrm>
            <a:off x="7832035" y="1169988"/>
            <a:ext cx="1500808" cy="847655"/>
            <a:chOff x="7832035" y="1169988"/>
            <a:chExt cx="1500808" cy="847655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7E5BEE6-FDB4-471C-B17F-84A1DE504A30}"/>
                </a:ext>
              </a:extLst>
            </p:cNvPr>
            <p:cNvCxnSpPr/>
            <p:nvPr/>
          </p:nvCxnSpPr>
          <p:spPr>
            <a:xfrm flipV="1">
              <a:off x="7832035" y="1169988"/>
              <a:ext cx="526774" cy="84765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553AE51-FA5E-413F-B794-63477331CD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4435" y="1322388"/>
              <a:ext cx="1348408" cy="69525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2C78862-A5AA-4243-AA0F-FAF8EA83E5BB}"/>
              </a:ext>
            </a:extLst>
          </p:cNvPr>
          <p:cNvCxnSpPr/>
          <p:nvPr/>
        </p:nvCxnSpPr>
        <p:spPr>
          <a:xfrm>
            <a:off x="7916518" y="991084"/>
            <a:ext cx="10137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B1FDF58-C7D1-4949-B8BC-C8553ECA3C70}"/>
              </a:ext>
            </a:extLst>
          </p:cNvPr>
          <p:cNvCxnSpPr/>
          <p:nvPr/>
        </p:nvCxnSpPr>
        <p:spPr>
          <a:xfrm>
            <a:off x="8834231" y="1214935"/>
            <a:ext cx="10137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92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B916B-7554-4529-9AB0-B55A43B99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Minimizing the error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73CB9-2AEF-491D-82B9-03A64C642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We have two unknowns (</a:t>
            </a:r>
            <a:r>
              <a:rPr lang="en-US" altLang="en-US" i="1" dirty="0"/>
              <a:t>w</a:t>
            </a:r>
            <a:r>
              <a:rPr lang="en-US" altLang="en-US" dirty="0"/>
              <a:t>, </a:t>
            </a:r>
            <a:r>
              <a:rPr lang="en-US" altLang="en-US" i="1" dirty="0"/>
              <a:t>b</a:t>
            </a:r>
            <a:r>
              <a:rPr lang="en-US" altLang="en-US" dirty="0"/>
              <a:t>), therefore we have two derivatives</a:t>
            </a:r>
          </a:p>
          <a:p>
            <a:pPr lvl="1"/>
            <a:r>
              <a:rPr lang="en-US" altLang="en-US" dirty="0"/>
              <a:t>Both derivatives are zero at the function minimum</a:t>
            </a:r>
          </a:p>
          <a:p>
            <a:r>
              <a:rPr lang="en-US" altLang="en-US" dirty="0"/>
              <a:t>Compute the </a:t>
            </a:r>
            <a:r>
              <a:rPr lang="en-US" altLang="en-US" u="sng" dirty="0"/>
              <a:t>partial derivatives</a:t>
            </a:r>
            <a:r>
              <a:rPr lang="en-US" altLang="en-US" dirty="0"/>
              <a:t> and set to 0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243BA7-F970-4C9D-80EB-3B70E25D7FA3}"/>
                  </a:ext>
                </a:extLst>
              </p:cNvPr>
              <p:cNvSpPr txBox="1"/>
              <p:nvPr/>
            </p:nvSpPr>
            <p:spPr>
              <a:xfrm>
                <a:off x="1516329" y="3356689"/>
                <a:ext cx="4870179" cy="842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𝐸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𝑤</m:t>
                          </m:r>
                        </m:den>
                      </m:f>
                      <m:r>
                        <a:rPr lang="en-US" sz="2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𝑤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i="1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𝑤</m:t>
                                  </m:r>
                                  <m:r>
                                    <a:rPr lang="en-US" sz="2400" i="1" smtClean="0">
                                      <a:latin typeface="Cambria Math"/>
                                      <a:ea typeface="Cambria Math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𝑏</m:t>
                                  </m:r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243BA7-F970-4C9D-80EB-3B70E25D7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329" y="3356689"/>
                <a:ext cx="4870179" cy="8422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F5C44E-9C41-4A2F-BDD1-37DF333E7E46}"/>
                  </a:ext>
                </a:extLst>
              </p:cNvPr>
              <p:cNvSpPr txBox="1"/>
              <p:nvPr/>
            </p:nvSpPr>
            <p:spPr>
              <a:xfrm>
                <a:off x="1510323" y="4998191"/>
                <a:ext cx="4780219" cy="842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𝐸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𝑏</m:t>
                          </m:r>
                        </m:den>
                      </m:f>
                      <m:r>
                        <a:rPr lang="en-US" sz="2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𝑏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i="1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𝑤</m:t>
                                  </m:r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𝑏</m:t>
                                  </m:r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F5C44E-9C41-4A2F-BDD1-37DF333E7E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323" y="4998191"/>
                <a:ext cx="4780219" cy="8422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78E41C4-225C-424A-852E-AB11672D930B}"/>
                  </a:ext>
                </a:extLst>
              </p:cNvPr>
              <p:cNvSpPr txBox="1"/>
              <p:nvPr/>
            </p:nvSpPr>
            <p:spPr>
              <a:xfrm>
                <a:off x="2040279" y="4105605"/>
                <a:ext cx="4478534" cy="775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=2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i="1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𝑤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𝑏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78E41C4-225C-424A-852E-AB11672D9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279" y="4105605"/>
                <a:ext cx="4478534" cy="7750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F5AC73-1224-4E90-8EAE-29CC88521609}"/>
                  </a:ext>
                </a:extLst>
              </p:cNvPr>
              <p:cNvSpPr txBox="1"/>
              <p:nvPr/>
            </p:nvSpPr>
            <p:spPr>
              <a:xfrm>
                <a:off x="1971801" y="5739673"/>
                <a:ext cx="3995646" cy="775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=2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i="1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𝑤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𝑏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F5AC73-1224-4E90-8EAE-29CC88521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801" y="5739673"/>
                <a:ext cx="3995646" cy="7750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7656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1535</TotalTime>
  <Words>4762</Words>
  <Application>Microsoft Macintosh PowerPoint</Application>
  <PresentationFormat>Widescreen</PresentationFormat>
  <Paragraphs>749</Paragraphs>
  <Slides>73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2" baseType="lpstr">
      <vt:lpstr>Arial</vt:lpstr>
      <vt:lpstr>Calibri</vt:lpstr>
      <vt:lpstr>Calibri Light</vt:lpstr>
      <vt:lpstr>Cambria Math</vt:lpstr>
      <vt:lpstr>Courier New</vt:lpstr>
      <vt:lpstr>Times New Roman</vt:lpstr>
      <vt:lpstr>Wingdings</vt:lpstr>
      <vt:lpstr>Office Theme</vt:lpstr>
      <vt:lpstr>Equation</vt:lpstr>
      <vt:lpstr>CSE 3521:  Introduction to Artificial Intelligence </vt:lpstr>
      <vt:lpstr>Regression (curve fitting): what model?</vt:lpstr>
      <vt:lpstr>Regression (curve fitting): close?</vt:lpstr>
      <vt:lpstr>Linear least squares</vt:lpstr>
      <vt:lpstr>Example: 1-dimensional data</vt:lpstr>
      <vt:lpstr>Linear system of equations</vt:lpstr>
      <vt:lpstr>Minimizing the error</vt:lpstr>
      <vt:lpstr>Minimizing the error</vt:lpstr>
      <vt:lpstr>Minimizing the error</vt:lpstr>
      <vt:lpstr>Minimizing the error</vt:lpstr>
      <vt:lpstr>Minimizing the error</vt:lpstr>
      <vt:lpstr>Linear algebra formulation</vt:lpstr>
      <vt:lpstr>Linear algebra formulation</vt:lpstr>
      <vt:lpstr>Linear algebra formulation</vt:lpstr>
      <vt:lpstr>Linear algebra formulation</vt:lpstr>
      <vt:lpstr>Linear algebra formulation</vt:lpstr>
      <vt:lpstr>Extension: non-linear models (1-dimension)</vt:lpstr>
      <vt:lpstr>Extension: non-linear models (2-dimension)</vt:lpstr>
      <vt:lpstr>Extension: non-linear models</vt:lpstr>
      <vt:lpstr>Problems</vt:lpstr>
      <vt:lpstr>Notes</vt:lpstr>
      <vt:lpstr>Summary</vt:lpstr>
      <vt:lpstr>Recap: 1-dimensional case</vt:lpstr>
      <vt:lpstr>Recap: 1-dimensional case</vt:lpstr>
      <vt:lpstr>Topics</vt:lpstr>
      <vt:lpstr>In finding the solution</vt:lpstr>
      <vt:lpstr>Different figures</vt:lpstr>
      <vt:lpstr>Different figures</vt:lpstr>
      <vt:lpstr>Different figures</vt:lpstr>
      <vt:lpstr>When …</vt:lpstr>
      <vt:lpstr>How to check if f(x;w) linear w.r.t. x or w? </vt:lpstr>
      <vt:lpstr>Interpretation 1</vt:lpstr>
      <vt:lpstr>Interpretation 2</vt:lpstr>
      <vt:lpstr>How to check if f(x;w) linear w.r.t. x or w? </vt:lpstr>
      <vt:lpstr>Practice</vt:lpstr>
      <vt:lpstr>Practice</vt:lpstr>
      <vt:lpstr>Practice</vt:lpstr>
      <vt:lpstr>Topics</vt:lpstr>
      <vt:lpstr>Non-linear regression</vt:lpstr>
      <vt:lpstr>When f(x;w) is nonlinear w.r.t. w</vt:lpstr>
      <vt:lpstr>When f(x;w) is nonlinear w.r.t. w</vt:lpstr>
      <vt:lpstr>How to solve? Approximation via linearization</vt:lpstr>
      <vt:lpstr>Local Linearization (1-dim cases)</vt:lpstr>
      <vt:lpstr>Local Linearization (a 1-dim case for w and x)</vt:lpstr>
      <vt:lpstr>Local Linearization (a 1-dim case for w and x)</vt:lpstr>
      <vt:lpstr>Minimizing the “sum of square error”</vt:lpstr>
      <vt:lpstr>Minimizing the sum of square error (cont.)</vt:lpstr>
      <vt:lpstr>Local Linearization (a 1-dim case for w and x)</vt:lpstr>
      <vt:lpstr>Gauss-Newton Algorithm</vt:lpstr>
      <vt:lpstr>Example</vt:lpstr>
      <vt:lpstr>Example - Jacobian</vt:lpstr>
      <vt:lpstr>Example</vt:lpstr>
      <vt:lpstr>Local Linearization (let w be K-dim)</vt:lpstr>
      <vt:lpstr>Local Linearization (let w be K-dim)</vt:lpstr>
      <vt:lpstr>Minimizing the “sum of square error” (let w be K-dim)</vt:lpstr>
      <vt:lpstr>Minimizing the “sum of square error” (let w be K-dim)</vt:lpstr>
      <vt:lpstr>Gauss-Newton Algorithm (let w be K-dim)</vt:lpstr>
      <vt:lpstr>Example</vt:lpstr>
      <vt:lpstr>Example - Jacobian</vt:lpstr>
      <vt:lpstr>Problems</vt:lpstr>
      <vt:lpstr>Topics</vt:lpstr>
      <vt:lpstr>Gradient Descent (GD)</vt:lpstr>
      <vt:lpstr>Problem Visualization</vt:lpstr>
      <vt:lpstr>Problem Visualization</vt:lpstr>
      <vt:lpstr>Why does gradient descent work?</vt:lpstr>
      <vt:lpstr>Algorithm</vt:lpstr>
      <vt:lpstr>Compute Gradients: Least Squares (w is 1-dim)</vt:lpstr>
      <vt:lpstr>Compute Gradients: Least Squares (w is K-dim)</vt:lpstr>
      <vt:lpstr>Gradient descent vs Gauss-Newton work</vt:lpstr>
      <vt:lpstr>Gradient descent vs Gauss-Newton work</vt:lpstr>
      <vt:lpstr>Direct 2-order Taylor expansion approximation</vt:lpstr>
      <vt:lpstr>Benefits, Issues, Helpers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Binte Jafar, Jeniya T.</dc:creator>
  <cp:lastModifiedBy>Tabassum, Jeniya T.</cp:lastModifiedBy>
  <cp:revision>208</cp:revision>
  <dcterms:created xsi:type="dcterms:W3CDTF">2020-06-25T19:45:53Z</dcterms:created>
  <dcterms:modified xsi:type="dcterms:W3CDTF">2021-03-19T05:08:22Z</dcterms:modified>
</cp:coreProperties>
</file>